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6"/>
  </p:normalViewPr>
  <p:slideViewPr>
    <p:cSldViewPr snapToGrid="0" snapToObjects="1">
      <p:cViewPr varScale="1">
        <p:scale>
          <a:sx n="110" d="100"/>
          <a:sy n="110" d="100"/>
        </p:scale>
        <p:origin x="63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3/6/19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3/6/19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3/6/19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3/6/19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43237-373F-0D40-BFB1-69A3295A3B07}"/>
              </a:ext>
            </a:extLst>
          </p:cNvPr>
          <p:cNvSpPr>
            <a:spLocks noGrp="1"/>
          </p:cNvSpPr>
          <p:nvPr>
            <p:ph type="ctrTitle"/>
          </p:nvPr>
        </p:nvSpPr>
        <p:spPr/>
        <p:txBody>
          <a:bodyPr/>
          <a:lstStyle/>
          <a:p>
            <a:r>
              <a:rPr lang="en-US" dirty="0"/>
              <a:t>The Trinity</a:t>
            </a:r>
          </a:p>
        </p:txBody>
      </p:sp>
      <p:sp>
        <p:nvSpPr>
          <p:cNvPr id="3" name="Subtitle 2">
            <a:extLst>
              <a:ext uri="{FF2B5EF4-FFF2-40B4-BE49-F238E27FC236}">
                <a16:creationId xmlns:a16="http://schemas.microsoft.com/office/drawing/2014/main" id="{F23344F6-A757-8A40-A546-7CF6EE91BB76}"/>
              </a:ext>
            </a:extLst>
          </p:cNvPr>
          <p:cNvSpPr>
            <a:spLocks noGrp="1"/>
          </p:cNvSpPr>
          <p:nvPr>
            <p:ph type="subTitle" idx="1"/>
          </p:nvPr>
        </p:nvSpPr>
        <p:spPr/>
        <p:txBody>
          <a:bodyPr/>
          <a:lstStyle/>
          <a:p>
            <a:r>
              <a:rPr lang="en-US" dirty="0"/>
              <a:t>Doctrine of God</a:t>
            </a:r>
          </a:p>
        </p:txBody>
      </p:sp>
    </p:spTree>
    <p:extLst>
      <p:ext uri="{BB962C8B-B14F-4D97-AF65-F5344CB8AC3E}">
        <p14:creationId xmlns:p14="http://schemas.microsoft.com/office/powerpoint/2010/main" val="2225536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D6773-7036-CF47-80C0-0665AEF119C8}"/>
              </a:ext>
            </a:extLst>
          </p:cNvPr>
          <p:cNvSpPr>
            <a:spLocks noGrp="1"/>
          </p:cNvSpPr>
          <p:nvPr>
            <p:ph type="title"/>
          </p:nvPr>
        </p:nvSpPr>
        <p:spPr/>
        <p:txBody>
          <a:bodyPr/>
          <a:lstStyle/>
          <a:p>
            <a:r>
              <a:rPr lang="en-US" dirty="0"/>
              <a:t>Three Persons</a:t>
            </a:r>
          </a:p>
        </p:txBody>
      </p:sp>
      <p:sp>
        <p:nvSpPr>
          <p:cNvPr id="3" name="Content Placeholder 2">
            <a:extLst>
              <a:ext uri="{FF2B5EF4-FFF2-40B4-BE49-F238E27FC236}">
                <a16:creationId xmlns:a16="http://schemas.microsoft.com/office/drawing/2014/main" id="{8249D204-D1C6-3842-9FB8-5B12F1E567AD}"/>
              </a:ext>
            </a:extLst>
          </p:cNvPr>
          <p:cNvSpPr>
            <a:spLocks noGrp="1"/>
          </p:cNvSpPr>
          <p:nvPr>
            <p:ph idx="1"/>
          </p:nvPr>
        </p:nvSpPr>
        <p:spPr/>
        <p:txBody>
          <a:bodyPr/>
          <a:lstStyle/>
          <a:p>
            <a:r>
              <a:rPr lang="en-US" dirty="0"/>
              <a:t>Matthew 28:19-Therefore go and make disciples of all nations, baptizing them in the name of the Father and of the Son and of the Holy Spirit,</a:t>
            </a:r>
          </a:p>
          <a:p>
            <a:r>
              <a:rPr lang="en-US" dirty="0"/>
              <a:t>1 Corinthians 12:4-6-here are different kinds of gifts, but the same Spirit distributes them. </a:t>
            </a:r>
            <a:r>
              <a:rPr lang="en-US" b="1" baseline="30000" dirty="0"/>
              <a:t>5 </a:t>
            </a:r>
            <a:r>
              <a:rPr lang="en-US" dirty="0"/>
              <a:t>There are different kinds of service, but the same Lord. </a:t>
            </a:r>
            <a:r>
              <a:rPr lang="en-US" b="1" baseline="30000" dirty="0"/>
              <a:t>6 </a:t>
            </a:r>
            <a:r>
              <a:rPr lang="en-US" dirty="0"/>
              <a:t>There are different kinds of working, but in all of them and in everyone it is the same God at work.</a:t>
            </a:r>
          </a:p>
          <a:p>
            <a:r>
              <a:rPr lang="en-US" dirty="0"/>
              <a:t>2 Corinthians 13:14-May the grace of the Lord Jesus Christ, and the love of God, and the fellowship of the Holy Spirit be with you all.</a:t>
            </a:r>
          </a:p>
        </p:txBody>
      </p:sp>
    </p:spTree>
    <p:extLst>
      <p:ext uri="{BB962C8B-B14F-4D97-AF65-F5344CB8AC3E}">
        <p14:creationId xmlns:p14="http://schemas.microsoft.com/office/powerpoint/2010/main" val="2338222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EE9D3-762F-8040-A651-B74A4FC50379}"/>
              </a:ext>
            </a:extLst>
          </p:cNvPr>
          <p:cNvSpPr>
            <a:spLocks noGrp="1"/>
          </p:cNvSpPr>
          <p:nvPr>
            <p:ph type="title"/>
          </p:nvPr>
        </p:nvSpPr>
        <p:spPr/>
        <p:txBody>
          <a:bodyPr/>
          <a:lstStyle/>
          <a:p>
            <a:r>
              <a:rPr lang="en-US" dirty="0"/>
              <a:t>Three Persons</a:t>
            </a:r>
          </a:p>
        </p:txBody>
      </p:sp>
      <p:sp>
        <p:nvSpPr>
          <p:cNvPr id="3" name="Content Placeholder 2">
            <a:extLst>
              <a:ext uri="{FF2B5EF4-FFF2-40B4-BE49-F238E27FC236}">
                <a16:creationId xmlns:a16="http://schemas.microsoft.com/office/drawing/2014/main" id="{582C4576-807F-0C44-B724-304201FD2AF7}"/>
              </a:ext>
            </a:extLst>
          </p:cNvPr>
          <p:cNvSpPr>
            <a:spLocks noGrp="1"/>
          </p:cNvSpPr>
          <p:nvPr>
            <p:ph idx="1"/>
          </p:nvPr>
        </p:nvSpPr>
        <p:spPr/>
        <p:txBody>
          <a:bodyPr/>
          <a:lstStyle/>
          <a:p>
            <a:r>
              <a:rPr lang="en-US" dirty="0"/>
              <a:t>Ephesians 4:4-6-There is one body and one Spirit, just as you were called to one hope when you were called; </a:t>
            </a:r>
            <a:r>
              <a:rPr lang="en-US" b="1" baseline="30000" dirty="0"/>
              <a:t>5 </a:t>
            </a:r>
            <a:r>
              <a:rPr lang="en-US" dirty="0"/>
              <a:t>one </a:t>
            </a:r>
            <a:r>
              <a:rPr lang="en-US" dirty="0" err="1"/>
              <a:t>Lord,one</a:t>
            </a:r>
            <a:r>
              <a:rPr lang="en-US" dirty="0"/>
              <a:t> faith, one baptism; </a:t>
            </a:r>
            <a:r>
              <a:rPr lang="en-US" b="1" baseline="30000" dirty="0"/>
              <a:t>6 </a:t>
            </a:r>
            <a:r>
              <a:rPr lang="en-US" dirty="0"/>
              <a:t>one God and Father of all, who is over all and through all and in all</a:t>
            </a:r>
          </a:p>
          <a:p>
            <a:r>
              <a:rPr lang="en-US" dirty="0"/>
              <a:t>1 Peter 1:2-who have been chosen according to the foreknowledge of God the Father, through the sanctifying work of the Spirit, to be obedient to Jesus Christ and sprinkled with his blood:</a:t>
            </a:r>
          </a:p>
        </p:txBody>
      </p:sp>
    </p:spTree>
    <p:extLst>
      <p:ext uri="{BB962C8B-B14F-4D97-AF65-F5344CB8AC3E}">
        <p14:creationId xmlns:p14="http://schemas.microsoft.com/office/powerpoint/2010/main" val="3567745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21C38-2404-FC43-AAFE-7F8800255A0F}"/>
              </a:ext>
            </a:extLst>
          </p:cNvPr>
          <p:cNvSpPr>
            <a:spLocks noGrp="1"/>
          </p:cNvSpPr>
          <p:nvPr>
            <p:ph type="title"/>
          </p:nvPr>
        </p:nvSpPr>
        <p:spPr/>
        <p:txBody>
          <a:bodyPr/>
          <a:lstStyle/>
          <a:p>
            <a:r>
              <a:rPr lang="en-US" dirty="0"/>
              <a:t>Three Persons</a:t>
            </a:r>
          </a:p>
        </p:txBody>
      </p:sp>
      <p:sp>
        <p:nvSpPr>
          <p:cNvPr id="3" name="Content Placeholder 2">
            <a:extLst>
              <a:ext uri="{FF2B5EF4-FFF2-40B4-BE49-F238E27FC236}">
                <a16:creationId xmlns:a16="http://schemas.microsoft.com/office/drawing/2014/main" id="{CF9F721B-B321-8548-9401-A2BBD9B33FD0}"/>
              </a:ext>
            </a:extLst>
          </p:cNvPr>
          <p:cNvSpPr>
            <a:spLocks noGrp="1"/>
          </p:cNvSpPr>
          <p:nvPr>
            <p:ph idx="1"/>
          </p:nvPr>
        </p:nvSpPr>
        <p:spPr/>
        <p:txBody>
          <a:bodyPr/>
          <a:lstStyle/>
          <a:p>
            <a:r>
              <a:rPr lang="en-US" dirty="0"/>
              <a:t>John 14:26-ut the Advocate, the Holy Spirit, whom the Father will send in my name, will teach you all things and will remind you of everything I have said to you</a:t>
            </a:r>
          </a:p>
          <a:p>
            <a:r>
              <a:rPr lang="en-US" dirty="0"/>
              <a:t>John 15:26-When the Advocate comes, whom I will send to you from the Father—the Spirit of truth who goes out from the Father—he will testify about me</a:t>
            </a:r>
          </a:p>
          <a:p>
            <a:r>
              <a:rPr lang="en-US" dirty="0"/>
              <a:t>Romans 8:16-The Spirit himself testifies with our spirit that we are God’s children.</a:t>
            </a:r>
          </a:p>
        </p:txBody>
      </p:sp>
    </p:spTree>
    <p:extLst>
      <p:ext uri="{BB962C8B-B14F-4D97-AF65-F5344CB8AC3E}">
        <p14:creationId xmlns:p14="http://schemas.microsoft.com/office/powerpoint/2010/main" val="2943615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9956E-C22D-2845-A21A-B8DE7AA209EB}"/>
              </a:ext>
            </a:extLst>
          </p:cNvPr>
          <p:cNvSpPr>
            <a:spLocks noGrp="1"/>
          </p:cNvSpPr>
          <p:nvPr>
            <p:ph type="title"/>
          </p:nvPr>
        </p:nvSpPr>
        <p:spPr/>
        <p:txBody>
          <a:bodyPr/>
          <a:lstStyle/>
          <a:p>
            <a:r>
              <a:rPr lang="en-US" dirty="0"/>
              <a:t>Fully God</a:t>
            </a:r>
          </a:p>
        </p:txBody>
      </p:sp>
      <p:sp>
        <p:nvSpPr>
          <p:cNvPr id="3" name="Content Placeholder 2">
            <a:extLst>
              <a:ext uri="{FF2B5EF4-FFF2-40B4-BE49-F238E27FC236}">
                <a16:creationId xmlns:a16="http://schemas.microsoft.com/office/drawing/2014/main" id="{F1A202A3-4456-C042-A48F-668BCA3AF8BD}"/>
              </a:ext>
            </a:extLst>
          </p:cNvPr>
          <p:cNvSpPr>
            <a:spLocks noGrp="1"/>
          </p:cNvSpPr>
          <p:nvPr>
            <p:ph idx="1"/>
          </p:nvPr>
        </p:nvSpPr>
        <p:spPr/>
        <p:txBody>
          <a:bodyPr>
            <a:normAutofit lnSpcReduction="10000"/>
          </a:bodyPr>
          <a:lstStyle/>
          <a:p>
            <a:r>
              <a:rPr lang="en-US" dirty="0"/>
              <a:t>God the Father is clearly fully God.</a:t>
            </a:r>
          </a:p>
          <a:p>
            <a:r>
              <a:rPr lang="en-US" dirty="0"/>
              <a:t>Jesus is fully God-John 1:1</a:t>
            </a:r>
          </a:p>
          <a:p>
            <a:r>
              <a:rPr lang="en-US" dirty="0"/>
              <a:t>In Greek grammar when linking verb “to be” a definite predicate noun will usually drop the definite article when it precedes the verb, but the subject, if definite, will keep the definite article.</a:t>
            </a:r>
          </a:p>
          <a:p>
            <a:r>
              <a:rPr lang="en-US" dirty="0"/>
              <a:t>Jehovah’s Witness say the Word was a god because no definite article before </a:t>
            </a:r>
            <a:r>
              <a:rPr lang="en-US" dirty="0" err="1"/>
              <a:t>theos</a:t>
            </a:r>
            <a:endParaRPr lang="en-US" dirty="0"/>
          </a:p>
          <a:p>
            <a:r>
              <a:rPr lang="en-US" dirty="0"/>
              <a:t>The definite article is also lacking in places the rest of the chapter such as verses: 6, 12, 13, 18</a:t>
            </a:r>
          </a:p>
          <a:p>
            <a:endParaRPr lang="en-US" dirty="0"/>
          </a:p>
        </p:txBody>
      </p:sp>
    </p:spTree>
    <p:extLst>
      <p:ext uri="{BB962C8B-B14F-4D97-AF65-F5344CB8AC3E}">
        <p14:creationId xmlns:p14="http://schemas.microsoft.com/office/powerpoint/2010/main" val="1506705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12ACF-BC5F-A54F-AC75-9C496C874819}"/>
              </a:ext>
            </a:extLst>
          </p:cNvPr>
          <p:cNvSpPr>
            <a:spLocks noGrp="1"/>
          </p:cNvSpPr>
          <p:nvPr>
            <p:ph type="title"/>
          </p:nvPr>
        </p:nvSpPr>
        <p:spPr/>
        <p:txBody>
          <a:bodyPr/>
          <a:lstStyle/>
          <a:p>
            <a:r>
              <a:rPr lang="en-US" dirty="0"/>
              <a:t>Fully God</a:t>
            </a:r>
          </a:p>
        </p:txBody>
      </p:sp>
      <p:sp>
        <p:nvSpPr>
          <p:cNvPr id="3" name="Content Placeholder 2">
            <a:extLst>
              <a:ext uri="{FF2B5EF4-FFF2-40B4-BE49-F238E27FC236}">
                <a16:creationId xmlns:a16="http://schemas.microsoft.com/office/drawing/2014/main" id="{7EB6CA49-2D02-1248-B0A7-8D846A2D6F3A}"/>
              </a:ext>
            </a:extLst>
          </p:cNvPr>
          <p:cNvSpPr>
            <a:spLocks noGrp="1"/>
          </p:cNvSpPr>
          <p:nvPr>
            <p:ph idx="1"/>
          </p:nvPr>
        </p:nvSpPr>
        <p:spPr/>
        <p:txBody>
          <a:bodyPr/>
          <a:lstStyle/>
          <a:p>
            <a:r>
              <a:rPr lang="en-US" dirty="0"/>
              <a:t>John 20:25-28-</a:t>
            </a:r>
            <a:r>
              <a:rPr lang="en-US" b="1" baseline="30000" dirty="0"/>
              <a:t>25 </a:t>
            </a:r>
            <a:r>
              <a:rPr lang="en-US" dirty="0"/>
              <a:t>So the other disciples told him, “We have seen the Lord!”</a:t>
            </a:r>
          </a:p>
          <a:p>
            <a:r>
              <a:rPr lang="en-US" dirty="0"/>
              <a:t>But he said to them, “Unless I see the nail marks in his hands and put my finger where the nails were, and put my hand into his side, I will not believe.”</a:t>
            </a:r>
          </a:p>
          <a:p>
            <a:r>
              <a:rPr lang="en-US" b="1" baseline="30000" dirty="0"/>
              <a:t>26 </a:t>
            </a:r>
            <a:r>
              <a:rPr lang="en-US" dirty="0"/>
              <a:t>A week later his disciples were in the house again, and Thomas was with them. Though the doors were locked, Jesus came and stood among them and said, “Peace be with you!”</a:t>
            </a:r>
            <a:r>
              <a:rPr lang="en-US" b="1" baseline="30000" dirty="0"/>
              <a:t>27 </a:t>
            </a:r>
            <a:r>
              <a:rPr lang="en-US" dirty="0"/>
              <a:t>Then he said to Thomas, “Put your finger here; see my hands. Reach out your hand and put it into my side. Stop doubting and believe.”</a:t>
            </a:r>
          </a:p>
          <a:p>
            <a:r>
              <a:rPr lang="en-US" b="1" baseline="30000" dirty="0"/>
              <a:t>28 </a:t>
            </a:r>
            <a:r>
              <a:rPr lang="en-US" dirty="0"/>
              <a:t>Thomas said to him, “My Lord and my God!”</a:t>
            </a:r>
          </a:p>
          <a:p>
            <a:endParaRPr lang="en-US" dirty="0"/>
          </a:p>
        </p:txBody>
      </p:sp>
    </p:spTree>
    <p:extLst>
      <p:ext uri="{BB962C8B-B14F-4D97-AF65-F5344CB8AC3E}">
        <p14:creationId xmlns:p14="http://schemas.microsoft.com/office/powerpoint/2010/main" val="440903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E4CE-5302-8F4A-B226-ABD9F2A90716}"/>
              </a:ext>
            </a:extLst>
          </p:cNvPr>
          <p:cNvSpPr>
            <a:spLocks noGrp="1"/>
          </p:cNvSpPr>
          <p:nvPr>
            <p:ph type="title"/>
          </p:nvPr>
        </p:nvSpPr>
        <p:spPr/>
        <p:txBody>
          <a:bodyPr/>
          <a:lstStyle/>
          <a:p>
            <a:r>
              <a:rPr lang="en-US" dirty="0"/>
              <a:t>Fully God</a:t>
            </a:r>
          </a:p>
        </p:txBody>
      </p:sp>
      <p:sp>
        <p:nvSpPr>
          <p:cNvPr id="3" name="Content Placeholder 2">
            <a:extLst>
              <a:ext uri="{FF2B5EF4-FFF2-40B4-BE49-F238E27FC236}">
                <a16:creationId xmlns:a16="http://schemas.microsoft.com/office/drawing/2014/main" id="{8AB66E7A-69FF-1B45-AD1C-3805BB564C38}"/>
              </a:ext>
            </a:extLst>
          </p:cNvPr>
          <p:cNvSpPr>
            <a:spLocks noGrp="1"/>
          </p:cNvSpPr>
          <p:nvPr>
            <p:ph idx="1"/>
          </p:nvPr>
        </p:nvSpPr>
        <p:spPr/>
        <p:txBody>
          <a:bodyPr>
            <a:normAutofit lnSpcReduction="10000"/>
          </a:bodyPr>
          <a:lstStyle/>
          <a:p>
            <a:r>
              <a:rPr lang="en-US" dirty="0"/>
              <a:t>Hebrews 1:3-he Son is the radiance of God’s glory and the exact representation of his being, sustaining all things by his powerful word. After he had provided purification for sins, he sat down at the right hand of the Majesty in heaven.</a:t>
            </a:r>
          </a:p>
          <a:p>
            <a:r>
              <a:rPr lang="en-US" dirty="0"/>
              <a:t>John 10:30-I and the Father are one.”</a:t>
            </a:r>
          </a:p>
          <a:p>
            <a:r>
              <a:rPr lang="en-US" dirty="0"/>
              <a:t>Acts 5:3-4-Then Peter said, “Ananias, how is it that Satan has so filled your heart that you have lied to the Holy Spirit and have kept for yourself some of the money you received for the land?</a:t>
            </a:r>
            <a:r>
              <a:rPr lang="en-US" b="1" baseline="30000" dirty="0"/>
              <a:t>4 </a:t>
            </a:r>
            <a:r>
              <a:rPr lang="en-US" dirty="0"/>
              <a:t>Didn’t it belong to you before it was sold? And after it was sold, wasn’t the money at your disposal? What made you think of doing such a thing? You have not lied just to human beings but to God.”</a:t>
            </a:r>
          </a:p>
        </p:txBody>
      </p:sp>
    </p:spTree>
    <p:extLst>
      <p:ext uri="{BB962C8B-B14F-4D97-AF65-F5344CB8AC3E}">
        <p14:creationId xmlns:p14="http://schemas.microsoft.com/office/powerpoint/2010/main" val="2836820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01DC7-925D-2B48-9721-A71BF6F4D501}"/>
              </a:ext>
            </a:extLst>
          </p:cNvPr>
          <p:cNvSpPr>
            <a:spLocks noGrp="1"/>
          </p:cNvSpPr>
          <p:nvPr>
            <p:ph type="title"/>
          </p:nvPr>
        </p:nvSpPr>
        <p:spPr/>
        <p:txBody>
          <a:bodyPr/>
          <a:lstStyle/>
          <a:p>
            <a:r>
              <a:rPr lang="en-US" dirty="0"/>
              <a:t>One God</a:t>
            </a:r>
          </a:p>
        </p:txBody>
      </p:sp>
      <p:sp>
        <p:nvSpPr>
          <p:cNvPr id="3" name="Content Placeholder 2">
            <a:extLst>
              <a:ext uri="{FF2B5EF4-FFF2-40B4-BE49-F238E27FC236}">
                <a16:creationId xmlns:a16="http://schemas.microsoft.com/office/drawing/2014/main" id="{9DFB3C0B-6B17-5946-94FF-E2C366567CE4}"/>
              </a:ext>
            </a:extLst>
          </p:cNvPr>
          <p:cNvSpPr>
            <a:spLocks noGrp="1"/>
          </p:cNvSpPr>
          <p:nvPr>
            <p:ph idx="1"/>
          </p:nvPr>
        </p:nvSpPr>
        <p:spPr/>
        <p:txBody>
          <a:bodyPr>
            <a:normAutofit/>
          </a:bodyPr>
          <a:lstStyle/>
          <a:p>
            <a:r>
              <a:rPr lang="en-US" dirty="0"/>
              <a:t>Deuteronomy 6:4-Hear, O Israel: The Lord our God, the Lord is one.</a:t>
            </a:r>
          </a:p>
          <a:p>
            <a:r>
              <a:rPr lang="en-US" dirty="0"/>
              <a:t>Isaiah 45:21-22-Was it not I, the Lord?</a:t>
            </a:r>
            <a:br>
              <a:rPr lang="en-US" dirty="0"/>
            </a:br>
            <a:r>
              <a:rPr lang="en-US" dirty="0"/>
              <a:t>    And there is no God apart from me,</a:t>
            </a:r>
            <a:br>
              <a:rPr lang="en-US" dirty="0"/>
            </a:br>
            <a:r>
              <a:rPr lang="en-US" dirty="0"/>
              <a:t>a righteous God and a Savior;</a:t>
            </a:r>
            <a:br>
              <a:rPr lang="en-US" dirty="0"/>
            </a:br>
            <a:r>
              <a:rPr lang="en-US" dirty="0"/>
              <a:t>    there is none but me.</a:t>
            </a:r>
          </a:p>
          <a:p>
            <a:r>
              <a:rPr lang="en-US" b="1" baseline="30000" dirty="0"/>
              <a:t>22 </a:t>
            </a:r>
            <a:r>
              <a:rPr lang="en-US" dirty="0"/>
              <a:t>“Turn to me and be saved,</a:t>
            </a:r>
            <a:br>
              <a:rPr lang="en-US" dirty="0"/>
            </a:br>
            <a:r>
              <a:rPr lang="en-US" dirty="0"/>
              <a:t>    all you ends of the earth;</a:t>
            </a:r>
            <a:br>
              <a:rPr lang="en-US" dirty="0"/>
            </a:br>
            <a:r>
              <a:rPr lang="en-US" dirty="0"/>
              <a:t>    for I am God, and there is no other.</a:t>
            </a:r>
          </a:p>
          <a:p>
            <a:pPr marL="0" indent="0">
              <a:buNone/>
            </a:pPr>
            <a:endParaRPr lang="en-US" dirty="0"/>
          </a:p>
        </p:txBody>
      </p:sp>
    </p:spTree>
    <p:extLst>
      <p:ext uri="{BB962C8B-B14F-4D97-AF65-F5344CB8AC3E}">
        <p14:creationId xmlns:p14="http://schemas.microsoft.com/office/powerpoint/2010/main" val="3871113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EB848-0126-0143-B19E-B8DB9AA3BCD6}"/>
              </a:ext>
            </a:extLst>
          </p:cNvPr>
          <p:cNvSpPr>
            <a:spLocks noGrp="1"/>
          </p:cNvSpPr>
          <p:nvPr>
            <p:ph type="title"/>
          </p:nvPr>
        </p:nvSpPr>
        <p:spPr/>
        <p:txBody>
          <a:bodyPr/>
          <a:lstStyle/>
          <a:p>
            <a:r>
              <a:rPr lang="en-US" dirty="0"/>
              <a:t>One God</a:t>
            </a:r>
          </a:p>
        </p:txBody>
      </p:sp>
      <p:sp>
        <p:nvSpPr>
          <p:cNvPr id="3" name="Content Placeholder 2">
            <a:extLst>
              <a:ext uri="{FF2B5EF4-FFF2-40B4-BE49-F238E27FC236}">
                <a16:creationId xmlns:a16="http://schemas.microsoft.com/office/drawing/2014/main" id="{308EEAC7-4656-9846-B986-9151DA90D6CE}"/>
              </a:ext>
            </a:extLst>
          </p:cNvPr>
          <p:cNvSpPr>
            <a:spLocks noGrp="1"/>
          </p:cNvSpPr>
          <p:nvPr>
            <p:ph idx="1"/>
          </p:nvPr>
        </p:nvSpPr>
        <p:spPr/>
        <p:txBody>
          <a:bodyPr/>
          <a:lstStyle/>
          <a:p>
            <a:r>
              <a:rPr lang="en-US" dirty="0"/>
              <a:t>1 Timothy 2:5-</a:t>
            </a:r>
            <a:r>
              <a:rPr lang="en-US" b="1" baseline="30000" dirty="0"/>
              <a:t> </a:t>
            </a:r>
            <a:r>
              <a:rPr lang="en-US" dirty="0"/>
              <a:t>For there is one God and one mediator between God and mankind, the man Christ Jesus</a:t>
            </a:r>
          </a:p>
          <a:p>
            <a:r>
              <a:rPr lang="en-US" dirty="0"/>
              <a:t>1 Corinthians 8:6-yet for us there is but one God, the Father, from whom all things came and for whom we live; and there is but one Lord, Jesus Christ, through whom all things came and through whom we live.</a:t>
            </a:r>
          </a:p>
          <a:p>
            <a:r>
              <a:rPr lang="en-US" dirty="0"/>
              <a:t>James 2:19-You believe that there is one God. Good! </a:t>
            </a:r>
            <a:r>
              <a:rPr lang="en-US"/>
              <a:t>Even the demons believe that—and shudder.</a:t>
            </a:r>
          </a:p>
        </p:txBody>
      </p:sp>
    </p:spTree>
    <p:extLst>
      <p:ext uri="{BB962C8B-B14F-4D97-AF65-F5344CB8AC3E}">
        <p14:creationId xmlns:p14="http://schemas.microsoft.com/office/powerpoint/2010/main" val="1427301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8F102-6061-1748-B1B9-86CA1289FB8D}"/>
              </a:ext>
            </a:extLst>
          </p:cNvPr>
          <p:cNvSpPr>
            <a:spLocks noGrp="1"/>
          </p:cNvSpPr>
          <p:nvPr>
            <p:ph type="title"/>
          </p:nvPr>
        </p:nvSpPr>
        <p:spPr/>
        <p:txBody>
          <a:bodyPr/>
          <a:lstStyle/>
          <a:p>
            <a:r>
              <a:rPr lang="en-US" dirty="0"/>
              <a:t>Definition</a:t>
            </a:r>
          </a:p>
        </p:txBody>
      </p:sp>
      <p:sp>
        <p:nvSpPr>
          <p:cNvPr id="3" name="Content Placeholder 2">
            <a:extLst>
              <a:ext uri="{FF2B5EF4-FFF2-40B4-BE49-F238E27FC236}">
                <a16:creationId xmlns:a16="http://schemas.microsoft.com/office/drawing/2014/main" id="{0DE5F20F-22AD-B745-9412-884F403CFC49}"/>
              </a:ext>
            </a:extLst>
          </p:cNvPr>
          <p:cNvSpPr>
            <a:spLocks noGrp="1"/>
          </p:cNvSpPr>
          <p:nvPr>
            <p:ph idx="1"/>
          </p:nvPr>
        </p:nvSpPr>
        <p:spPr/>
        <p:txBody>
          <a:bodyPr/>
          <a:lstStyle/>
          <a:p>
            <a:r>
              <a:rPr lang="en-US" dirty="0"/>
              <a:t>The word Trinity is never found in the Bible even though the idea is</a:t>
            </a:r>
          </a:p>
          <a:p>
            <a:r>
              <a:rPr lang="en-US" dirty="0"/>
              <a:t>Trinity means tri-unity or three in oneness</a:t>
            </a:r>
          </a:p>
          <a:p>
            <a:r>
              <a:rPr lang="en-US" dirty="0"/>
              <a:t>God eternally exists as three persons: Father, son, and Holy Spirit, and each person is fully God, and there is one God.</a:t>
            </a:r>
          </a:p>
        </p:txBody>
      </p:sp>
    </p:spTree>
    <p:extLst>
      <p:ext uri="{BB962C8B-B14F-4D97-AF65-F5344CB8AC3E}">
        <p14:creationId xmlns:p14="http://schemas.microsoft.com/office/powerpoint/2010/main" val="887393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A50C6-92F2-874E-9F93-CDE43891EBA1}"/>
              </a:ext>
            </a:extLst>
          </p:cNvPr>
          <p:cNvSpPr>
            <a:spLocks noGrp="1"/>
          </p:cNvSpPr>
          <p:nvPr>
            <p:ph type="title"/>
          </p:nvPr>
        </p:nvSpPr>
        <p:spPr/>
        <p:txBody>
          <a:bodyPr/>
          <a:lstStyle/>
          <a:p>
            <a:r>
              <a:rPr lang="en-US" dirty="0"/>
              <a:t>Old Testament</a:t>
            </a:r>
          </a:p>
        </p:txBody>
      </p:sp>
      <p:sp>
        <p:nvSpPr>
          <p:cNvPr id="3" name="Content Placeholder 2">
            <a:extLst>
              <a:ext uri="{FF2B5EF4-FFF2-40B4-BE49-F238E27FC236}">
                <a16:creationId xmlns:a16="http://schemas.microsoft.com/office/drawing/2014/main" id="{1E9B4218-5E52-7049-9905-6A54B44C65D1}"/>
              </a:ext>
            </a:extLst>
          </p:cNvPr>
          <p:cNvSpPr>
            <a:spLocks noGrp="1"/>
          </p:cNvSpPr>
          <p:nvPr>
            <p:ph idx="1"/>
          </p:nvPr>
        </p:nvSpPr>
        <p:spPr/>
        <p:txBody>
          <a:bodyPr/>
          <a:lstStyle/>
          <a:p>
            <a:r>
              <a:rPr lang="en-US" dirty="0"/>
              <a:t>Genesis 1:26-Let us make man in “our” image, after “our” likeness</a:t>
            </a:r>
          </a:p>
          <a:p>
            <a:r>
              <a:rPr lang="en-US" dirty="0"/>
              <a:t>Genesis 3:22-Behold man has become like one of “us” knowing good and evil</a:t>
            </a:r>
          </a:p>
          <a:p>
            <a:r>
              <a:rPr lang="en-US" dirty="0"/>
              <a:t>Genesis 11:7-Come let ”us” go down and confuse their language</a:t>
            </a:r>
          </a:p>
          <a:p>
            <a:r>
              <a:rPr lang="en-US" dirty="0"/>
              <a:t>Isaiah 6:8-Whom shall I send, and who will go for “us”</a:t>
            </a:r>
          </a:p>
          <a:p>
            <a:r>
              <a:rPr lang="en-US" dirty="0"/>
              <a:t>Psalm 110:1-The Lord says to my Lord: sit at my right hand…Matthew 22:41-46</a:t>
            </a:r>
          </a:p>
          <a:p>
            <a:r>
              <a:rPr lang="en-US" dirty="0"/>
              <a:t>Isaiah 63:10-God’s people rebelled and grieved the Holy Spirit</a:t>
            </a:r>
          </a:p>
        </p:txBody>
      </p:sp>
    </p:spTree>
    <p:extLst>
      <p:ext uri="{BB962C8B-B14F-4D97-AF65-F5344CB8AC3E}">
        <p14:creationId xmlns:p14="http://schemas.microsoft.com/office/powerpoint/2010/main" val="4086552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F28DD-9BF0-004B-A1FF-0B8285861746}"/>
              </a:ext>
            </a:extLst>
          </p:cNvPr>
          <p:cNvSpPr>
            <a:spLocks noGrp="1"/>
          </p:cNvSpPr>
          <p:nvPr>
            <p:ph type="title"/>
          </p:nvPr>
        </p:nvSpPr>
        <p:spPr/>
        <p:txBody>
          <a:bodyPr/>
          <a:lstStyle/>
          <a:p>
            <a:r>
              <a:rPr lang="en-US" dirty="0"/>
              <a:t>New Testament</a:t>
            </a:r>
          </a:p>
        </p:txBody>
      </p:sp>
      <p:sp>
        <p:nvSpPr>
          <p:cNvPr id="3" name="Content Placeholder 2">
            <a:extLst>
              <a:ext uri="{FF2B5EF4-FFF2-40B4-BE49-F238E27FC236}">
                <a16:creationId xmlns:a16="http://schemas.microsoft.com/office/drawing/2014/main" id="{781108E8-0056-204E-9255-103C16D5D4E8}"/>
              </a:ext>
            </a:extLst>
          </p:cNvPr>
          <p:cNvSpPr>
            <a:spLocks noGrp="1"/>
          </p:cNvSpPr>
          <p:nvPr>
            <p:ph idx="1"/>
          </p:nvPr>
        </p:nvSpPr>
        <p:spPr/>
        <p:txBody>
          <a:bodyPr/>
          <a:lstStyle/>
          <a:p>
            <a:r>
              <a:rPr lang="en-US" dirty="0"/>
              <a:t>Matthew 3:16-17-</a:t>
            </a:r>
            <a:r>
              <a:rPr lang="en-US" b="1" baseline="30000" dirty="0"/>
              <a:t>16 </a:t>
            </a:r>
            <a:r>
              <a:rPr lang="en-US" dirty="0"/>
              <a:t>As soon as Jesus was baptized, he went up out of the water. At that moment heaven was opened, and he saw the Spirit of God descending like a dove and alighting on him. </a:t>
            </a:r>
            <a:r>
              <a:rPr lang="en-US" b="1" baseline="30000" dirty="0"/>
              <a:t>17 </a:t>
            </a:r>
            <a:r>
              <a:rPr lang="en-US" dirty="0"/>
              <a:t>And a voice from heaven said, “This is my Son, whom I love; with him I am well pleased.”</a:t>
            </a:r>
          </a:p>
          <a:p>
            <a:r>
              <a:rPr lang="en-US" dirty="0"/>
              <a:t>Matthew 28:19-Therefore go and make disciples of all nations, baptizing them in the name of the Father and of the Son and of the Holy Spirit, </a:t>
            </a:r>
          </a:p>
        </p:txBody>
      </p:sp>
    </p:spTree>
    <p:extLst>
      <p:ext uri="{BB962C8B-B14F-4D97-AF65-F5344CB8AC3E}">
        <p14:creationId xmlns:p14="http://schemas.microsoft.com/office/powerpoint/2010/main" val="4162403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E14D7-17C2-A440-9A3A-80C074C9A4A3}"/>
              </a:ext>
            </a:extLst>
          </p:cNvPr>
          <p:cNvSpPr>
            <a:spLocks noGrp="1"/>
          </p:cNvSpPr>
          <p:nvPr>
            <p:ph type="title"/>
          </p:nvPr>
        </p:nvSpPr>
        <p:spPr/>
        <p:txBody>
          <a:bodyPr/>
          <a:lstStyle/>
          <a:p>
            <a:r>
              <a:rPr lang="en-US" dirty="0"/>
              <a:t>New Testament</a:t>
            </a:r>
          </a:p>
        </p:txBody>
      </p:sp>
      <p:sp>
        <p:nvSpPr>
          <p:cNvPr id="3" name="Content Placeholder 2">
            <a:extLst>
              <a:ext uri="{FF2B5EF4-FFF2-40B4-BE49-F238E27FC236}">
                <a16:creationId xmlns:a16="http://schemas.microsoft.com/office/drawing/2014/main" id="{CE2850D6-5369-3D48-A1FD-0BF0BE33A764}"/>
              </a:ext>
            </a:extLst>
          </p:cNvPr>
          <p:cNvSpPr>
            <a:spLocks noGrp="1"/>
          </p:cNvSpPr>
          <p:nvPr>
            <p:ph idx="1"/>
          </p:nvPr>
        </p:nvSpPr>
        <p:spPr/>
        <p:txBody>
          <a:bodyPr/>
          <a:lstStyle/>
          <a:p>
            <a:r>
              <a:rPr lang="en-US" dirty="0"/>
              <a:t>NT authors generally refer to God the Father as </a:t>
            </a:r>
            <a:r>
              <a:rPr lang="en-US" dirty="0" err="1"/>
              <a:t>theos</a:t>
            </a:r>
            <a:r>
              <a:rPr lang="en-US" dirty="0"/>
              <a:t> and God the Son as </a:t>
            </a:r>
            <a:r>
              <a:rPr lang="en-US" dirty="0" err="1"/>
              <a:t>kyrios</a:t>
            </a:r>
            <a:r>
              <a:rPr lang="en-US" dirty="0"/>
              <a:t> (Lord)</a:t>
            </a:r>
          </a:p>
          <a:p>
            <a:r>
              <a:rPr lang="en-US" dirty="0"/>
              <a:t>1 Corinthians 12:4-6-</a:t>
            </a:r>
            <a:r>
              <a:rPr lang="en-US" b="1" baseline="30000" dirty="0"/>
              <a:t>4 </a:t>
            </a:r>
            <a:r>
              <a:rPr lang="en-US" dirty="0"/>
              <a:t>There are different kinds of gifts, but the same Spirit distributes them. </a:t>
            </a:r>
            <a:r>
              <a:rPr lang="en-US" b="1" baseline="30000" dirty="0"/>
              <a:t>5 </a:t>
            </a:r>
            <a:r>
              <a:rPr lang="en-US" dirty="0"/>
              <a:t>There are different kinds of service, but the same Lord. </a:t>
            </a:r>
            <a:r>
              <a:rPr lang="en-US" b="1" baseline="30000" dirty="0"/>
              <a:t>6 </a:t>
            </a:r>
            <a:r>
              <a:rPr lang="en-US" dirty="0"/>
              <a:t>There are different kinds of working, but in all of them and in everyone it is the same God at work.</a:t>
            </a:r>
          </a:p>
          <a:p>
            <a:r>
              <a:rPr lang="en-US" dirty="0"/>
              <a:t>1 Peter 1:2-who have been chosen according to the foreknowledge of God the Father, through the sanctifying work of the Spirit, to be obedient to Jesus Christ and sprinkled with his blood:</a:t>
            </a:r>
          </a:p>
        </p:txBody>
      </p:sp>
    </p:spTree>
    <p:extLst>
      <p:ext uri="{BB962C8B-B14F-4D97-AF65-F5344CB8AC3E}">
        <p14:creationId xmlns:p14="http://schemas.microsoft.com/office/powerpoint/2010/main" val="2866172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275AF-1F55-5849-B575-5638EA845C05}"/>
              </a:ext>
            </a:extLst>
          </p:cNvPr>
          <p:cNvSpPr>
            <a:spLocks noGrp="1"/>
          </p:cNvSpPr>
          <p:nvPr>
            <p:ph type="title"/>
          </p:nvPr>
        </p:nvSpPr>
        <p:spPr/>
        <p:txBody>
          <a:bodyPr/>
          <a:lstStyle/>
          <a:p>
            <a:r>
              <a:rPr lang="en-US" dirty="0"/>
              <a:t>New Testament</a:t>
            </a:r>
          </a:p>
        </p:txBody>
      </p:sp>
      <p:sp>
        <p:nvSpPr>
          <p:cNvPr id="3" name="Content Placeholder 2">
            <a:extLst>
              <a:ext uri="{FF2B5EF4-FFF2-40B4-BE49-F238E27FC236}">
                <a16:creationId xmlns:a16="http://schemas.microsoft.com/office/drawing/2014/main" id="{EF69C889-1553-5149-B043-BA479152C7D4}"/>
              </a:ext>
            </a:extLst>
          </p:cNvPr>
          <p:cNvSpPr>
            <a:spLocks noGrp="1"/>
          </p:cNvSpPr>
          <p:nvPr>
            <p:ph idx="1"/>
          </p:nvPr>
        </p:nvSpPr>
        <p:spPr>
          <a:xfrm>
            <a:off x="421432" y="2453833"/>
            <a:ext cx="9603275" cy="4123681"/>
          </a:xfrm>
        </p:spPr>
        <p:txBody>
          <a:bodyPr/>
          <a:lstStyle/>
          <a:p>
            <a:r>
              <a:rPr lang="en-US" dirty="0"/>
              <a:t>Jude 20-21-</a:t>
            </a:r>
            <a:r>
              <a:rPr lang="en-US" b="1" baseline="30000" dirty="0"/>
              <a:t>20 </a:t>
            </a:r>
            <a:r>
              <a:rPr lang="en-US" dirty="0"/>
              <a:t>But you, dear friends, by building yourselves up in your most holy faith and praying in the Holy Spirit, </a:t>
            </a:r>
            <a:r>
              <a:rPr lang="en-US" b="1" baseline="30000" dirty="0"/>
              <a:t>21 </a:t>
            </a:r>
            <a:r>
              <a:rPr lang="en-US" dirty="0"/>
              <a:t>keep yourselves in God’s love as you wait for the mercy of our Lord Jesus Christ to bring you to eternal life.</a:t>
            </a:r>
          </a:p>
        </p:txBody>
      </p:sp>
    </p:spTree>
    <p:extLst>
      <p:ext uri="{BB962C8B-B14F-4D97-AF65-F5344CB8AC3E}">
        <p14:creationId xmlns:p14="http://schemas.microsoft.com/office/powerpoint/2010/main" val="206643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6FE7D-98F6-2A4B-B8D9-85C088F1BB96}"/>
              </a:ext>
            </a:extLst>
          </p:cNvPr>
          <p:cNvSpPr>
            <a:spLocks noGrp="1"/>
          </p:cNvSpPr>
          <p:nvPr>
            <p:ph type="title"/>
          </p:nvPr>
        </p:nvSpPr>
        <p:spPr/>
        <p:txBody>
          <a:bodyPr/>
          <a:lstStyle/>
          <a:p>
            <a:r>
              <a:rPr lang="en-US" dirty="0"/>
              <a:t>Trinity</a:t>
            </a:r>
          </a:p>
        </p:txBody>
      </p:sp>
      <p:sp>
        <p:nvSpPr>
          <p:cNvPr id="3" name="Content Placeholder 2">
            <a:extLst>
              <a:ext uri="{FF2B5EF4-FFF2-40B4-BE49-F238E27FC236}">
                <a16:creationId xmlns:a16="http://schemas.microsoft.com/office/drawing/2014/main" id="{4B01319A-E199-244C-8F1F-310666157619}"/>
              </a:ext>
            </a:extLst>
          </p:cNvPr>
          <p:cNvSpPr>
            <a:spLocks noGrp="1"/>
          </p:cNvSpPr>
          <p:nvPr>
            <p:ph idx="1"/>
          </p:nvPr>
        </p:nvSpPr>
        <p:spPr/>
        <p:txBody>
          <a:bodyPr/>
          <a:lstStyle/>
          <a:p>
            <a:r>
              <a:rPr lang="en-US" dirty="0"/>
              <a:t>We must remember the Trinity is a mystery and we will never fully understand it</a:t>
            </a:r>
          </a:p>
          <a:p>
            <a:r>
              <a:rPr lang="en-US" dirty="0"/>
              <a:t>We do know: God is three persons; each person is fully God, there is one God</a:t>
            </a:r>
          </a:p>
        </p:txBody>
      </p:sp>
    </p:spTree>
    <p:extLst>
      <p:ext uri="{BB962C8B-B14F-4D97-AF65-F5344CB8AC3E}">
        <p14:creationId xmlns:p14="http://schemas.microsoft.com/office/powerpoint/2010/main" val="4105128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D7219-9B68-8E41-B913-F3CB1832F022}"/>
              </a:ext>
            </a:extLst>
          </p:cNvPr>
          <p:cNvSpPr>
            <a:spLocks noGrp="1"/>
          </p:cNvSpPr>
          <p:nvPr>
            <p:ph type="title"/>
          </p:nvPr>
        </p:nvSpPr>
        <p:spPr/>
        <p:txBody>
          <a:bodyPr/>
          <a:lstStyle/>
          <a:p>
            <a:r>
              <a:rPr lang="en-US" dirty="0"/>
              <a:t>Three Persons</a:t>
            </a:r>
          </a:p>
        </p:txBody>
      </p:sp>
      <p:sp>
        <p:nvSpPr>
          <p:cNvPr id="3" name="Content Placeholder 2">
            <a:extLst>
              <a:ext uri="{FF2B5EF4-FFF2-40B4-BE49-F238E27FC236}">
                <a16:creationId xmlns:a16="http://schemas.microsoft.com/office/drawing/2014/main" id="{2C0C905E-D3A9-FA47-BFF3-362264C2C7A3}"/>
              </a:ext>
            </a:extLst>
          </p:cNvPr>
          <p:cNvSpPr>
            <a:spLocks noGrp="1"/>
          </p:cNvSpPr>
          <p:nvPr>
            <p:ph idx="1"/>
          </p:nvPr>
        </p:nvSpPr>
        <p:spPr/>
        <p:txBody>
          <a:bodyPr/>
          <a:lstStyle/>
          <a:p>
            <a:r>
              <a:rPr lang="en-US" dirty="0"/>
              <a:t>The Father is not the son and vice versa</a:t>
            </a:r>
          </a:p>
          <a:p>
            <a:r>
              <a:rPr lang="en-US" dirty="0"/>
              <a:t>John 1:1-2-In the beginning was the Word, and the Word was with God, and the Word was God. </a:t>
            </a:r>
            <a:r>
              <a:rPr lang="en-US" b="1" baseline="30000" dirty="0"/>
              <a:t>2 </a:t>
            </a:r>
            <a:r>
              <a:rPr lang="en-US" dirty="0"/>
              <a:t>He was with God in the beginning</a:t>
            </a:r>
          </a:p>
          <a:p>
            <a:r>
              <a:rPr lang="en-US" dirty="0"/>
              <a:t>John 17:24-“Father, I want those you have given me to be with me where I am, and to see my </a:t>
            </a:r>
            <a:r>
              <a:rPr lang="en-US" dirty="0" err="1"/>
              <a:t>glory,the</a:t>
            </a:r>
            <a:r>
              <a:rPr lang="en-US" dirty="0"/>
              <a:t> glory you have given me because you loved me before the creation of the world.</a:t>
            </a:r>
          </a:p>
          <a:p>
            <a:r>
              <a:rPr lang="en-US" dirty="0"/>
              <a:t>1 John 2:1-My dear children, I write this to you so that you will not sin. But if anybody does sin, we have an advocate with the Father—Jesus Christ, the Righteous One.</a:t>
            </a:r>
          </a:p>
        </p:txBody>
      </p:sp>
    </p:spTree>
    <p:extLst>
      <p:ext uri="{BB962C8B-B14F-4D97-AF65-F5344CB8AC3E}">
        <p14:creationId xmlns:p14="http://schemas.microsoft.com/office/powerpoint/2010/main" val="3721811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79A37-CA9F-D441-9729-57223F8C8F8C}"/>
              </a:ext>
            </a:extLst>
          </p:cNvPr>
          <p:cNvSpPr>
            <a:spLocks noGrp="1"/>
          </p:cNvSpPr>
          <p:nvPr>
            <p:ph type="title"/>
          </p:nvPr>
        </p:nvSpPr>
        <p:spPr/>
        <p:txBody>
          <a:bodyPr/>
          <a:lstStyle/>
          <a:p>
            <a:r>
              <a:rPr lang="en-US" dirty="0"/>
              <a:t>Three Persons</a:t>
            </a:r>
          </a:p>
        </p:txBody>
      </p:sp>
      <p:sp>
        <p:nvSpPr>
          <p:cNvPr id="3" name="Content Placeholder 2">
            <a:extLst>
              <a:ext uri="{FF2B5EF4-FFF2-40B4-BE49-F238E27FC236}">
                <a16:creationId xmlns:a16="http://schemas.microsoft.com/office/drawing/2014/main" id="{4BAF31B0-1BE3-564A-A04B-1BF31DB3572E}"/>
              </a:ext>
            </a:extLst>
          </p:cNvPr>
          <p:cNvSpPr>
            <a:spLocks noGrp="1"/>
          </p:cNvSpPr>
          <p:nvPr>
            <p:ph idx="1"/>
          </p:nvPr>
        </p:nvSpPr>
        <p:spPr/>
        <p:txBody>
          <a:bodyPr/>
          <a:lstStyle/>
          <a:p>
            <a:r>
              <a:rPr lang="en-US" dirty="0"/>
              <a:t>John 14:26-But the Advocate, the Holy Spirit, whom the Father will send in my name, will teach you all things and will remind you of everything I have said to you</a:t>
            </a:r>
          </a:p>
          <a:p>
            <a:r>
              <a:rPr lang="en-US" dirty="0"/>
              <a:t>Romans 8:27-And he who searches our hearts knows the mind of the Spirit, because the Spirit intercedes for God’s people in accordance with the will of God.</a:t>
            </a:r>
          </a:p>
          <a:p>
            <a:r>
              <a:rPr lang="en-US" dirty="0"/>
              <a:t>John 16:7-But very truly I tell you, it is for your good that I am going away. Unless I go away, the Advocate will not come to you; but if I go, I will send him to you.</a:t>
            </a:r>
          </a:p>
        </p:txBody>
      </p:sp>
    </p:spTree>
    <p:extLst>
      <p:ext uri="{BB962C8B-B14F-4D97-AF65-F5344CB8AC3E}">
        <p14:creationId xmlns:p14="http://schemas.microsoft.com/office/powerpoint/2010/main" val="167393539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99</TotalTime>
  <Words>379</Words>
  <Application>Microsoft Macintosh PowerPoint</Application>
  <PresentationFormat>Widescreen</PresentationFormat>
  <Paragraphs>68</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Gill Sans MT</vt:lpstr>
      <vt:lpstr>Gallery</vt:lpstr>
      <vt:lpstr>The Trinity</vt:lpstr>
      <vt:lpstr>Definition</vt:lpstr>
      <vt:lpstr>Old Testament</vt:lpstr>
      <vt:lpstr>New Testament</vt:lpstr>
      <vt:lpstr>New Testament</vt:lpstr>
      <vt:lpstr>New Testament</vt:lpstr>
      <vt:lpstr>Trinity</vt:lpstr>
      <vt:lpstr>Three Persons</vt:lpstr>
      <vt:lpstr>Three Persons</vt:lpstr>
      <vt:lpstr>Three Persons</vt:lpstr>
      <vt:lpstr>Three Persons</vt:lpstr>
      <vt:lpstr>Three Persons</vt:lpstr>
      <vt:lpstr>Fully God</vt:lpstr>
      <vt:lpstr>Fully God</vt:lpstr>
      <vt:lpstr>Fully God</vt:lpstr>
      <vt:lpstr>One God</vt:lpstr>
      <vt:lpstr>One God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Trinity</dc:title>
  <dc:creator>Brian McCollum</dc:creator>
  <cp:lastModifiedBy>Brian McCollum</cp:lastModifiedBy>
  <cp:revision>10</cp:revision>
  <dcterms:created xsi:type="dcterms:W3CDTF">2019-03-06T14:55:28Z</dcterms:created>
  <dcterms:modified xsi:type="dcterms:W3CDTF">2019-03-06T17:07:55Z</dcterms:modified>
</cp:coreProperties>
</file>