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6"/>
  </p:normalViewPr>
  <p:slideViewPr>
    <p:cSldViewPr snapToGrid="0" snapToObjects="1">
      <p:cViewPr varScale="1">
        <p:scale>
          <a:sx n="110" d="100"/>
          <a:sy n="110" d="100"/>
        </p:scale>
        <p:origin x="6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3/13/19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8954-9EB0-D842-85F9-7F94CBAB975C}"/>
              </a:ext>
            </a:extLst>
          </p:cNvPr>
          <p:cNvSpPr>
            <a:spLocks noGrp="1"/>
          </p:cNvSpPr>
          <p:nvPr>
            <p:ph type="ctrTitle"/>
          </p:nvPr>
        </p:nvSpPr>
        <p:spPr/>
        <p:txBody>
          <a:bodyPr/>
          <a:lstStyle/>
          <a:p>
            <a:r>
              <a:rPr lang="en-US" dirty="0"/>
              <a:t>Trinity</a:t>
            </a:r>
          </a:p>
        </p:txBody>
      </p:sp>
      <p:sp>
        <p:nvSpPr>
          <p:cNvPr id="3" name="Subtitle 2">
            <a:extLst>
              <a:ext uri="{FF2B5EF4-FFF2-40B4-BE49-F238E27FC236}">
                <a16:creationId xmlns:a16="http://schemas.microsoft.com/office/drawing/2014/main" id="{2C2F5025-99E2-B948-BE33-06098C95BC8E}"/>
              </a:ext>
            </a:extLst>
          </p:cNvPr>
          <p:cNvSpPr>
            <a:spLocks noGrp="1"/>
          </p:cNvSpPr>
          <p:nvPr>
            <p:ph type="subTitle" idx="1"/>
          </p:nvPr>
        </p:nvSpPr>
        <p:spPr/>
        <p:txBody>
          <a:bodyPr/>
          <a:lstStyle/>
          <a:p>
            <a:r>
              <a:rPr lang="en-US" dirty="0"/>
              <a:t>Doctrine of God</a:t>
            </a:r>
          </a:p>
        </p:txBody>
      </p:sp>
    </p:spTree>
    <p:extLst>
      <p:ext uri="{BB962C8B-B14F-4D97-AF65-F5344CB8AC3E}">
        <p14:creationId xmlns:p14="http://schemas.microsoft.com/office/powerpoint/2010/main" val="209051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D3A8-EDD9-0246-8611-B0853DF58F0F}"/>
              </a:ext>
            </a:extLst>
          </p:cNvPr>
          <p:cNvSpPr>
            <a:spLocks noGrp="1"/>
          </p:cNvSpPr>
          <p:nvPr>
            <p:ph type="title"/>
          </p:nvPr>
        </p:nvSpPr>
        <p:spPr/>
        <p:txBody>
          <a:bodyPr/>
          <a:lstStyle/>
          <a:p>
            <a:r>
              <a:rPr lang="en-US" dirty="0"/>
              <a:t>Why the concerns?</a:t>
            </a:r>
          </a:p>
        </p:txBody>
      </p:sp>
      <p:sp>
        <p:nvSpPr>
          <p:cNvPr id="3" name="Content Placeholder 2">
            <a:extLst>
              <a:ext uri="{FF2B5EF4-FFF2-40B4-BE49-F238E27FC236}">
                <a16:creationId xmlns:a16="http://schemas.microsoft.com/office/drawing/2014/main" id="{7CBA0FDC-74FB-5541-8303-DFABC95C2749}"/>
              </a:ext>
            </a:extLst>
          </p:cNvPr>
          <p:cNvSpPr>
            <a:spLocks noGrp="1"/>
          </p:cNvSpPr>
          <p:nvPr>
            <p:ph idx="1"/>
          </p:nvPr>
        </p:nvSpPr>
        <p:spPr/>
        <p:txBody>
          <a:bodyPr/>
          <a:lstStyle/>
          <a:p>
            <a:r>
              <a:rPr lang="en-US" dirty="0"/>
              <a:t>The atonement was at stake</a:t>
            </a:r>
          </a:p>
          <a:p>
            <a:r>
              <a:rPr lang="en-US" dirty="0"/>
              <a:t>Justification by faith alone was at stake-Can Jesus save us if not fully God?</a:t>
            </a:r>
          </a:p>
          <a:p>
            <a:r>
              <a:rPr lang="en-US" dirty="0"/>
              <a:t>If Jesus is not infinite, should we pray to Him?</a:t>
            </a:r>
          </a:p>
          <a:p>
            <a:r>
              <a:rPr lang="en-US" dirty="0"/>
              <a:t>Salvation would be from a creature if Jesus was created</a:t>
            </a:r>
          </a:p>
          <a:p>
            <a:r>
              <a:rPr lang="en-US" dirty="0"/>
              <a:t>Independence of God and interpersonal relationships</a:t>
            </a:r>
          </a:p>
          <a:p>
            <a:endParaRPr lang="en-US" dirty="0"/>
          </a:p>
        </p:txBody>
      </p:sp>
    </p:spTree>
    <p:extLst>
      <p:ext uri="{BB962C8B-B14F-4D97-AF65-F5344CB8AC3E}">
        <p14:creationId xmlns:p14="http://schemas.microsoft.com/office/powerpoint/2010/main" val="226216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1F8D-098A-9347-A40E-3F6210095AA5}"/>
              </a:ext>
            </a:extLst>
          </p:cNvPr>
          <p:cNvSpPr>
            <a:spLocks noGrp="1"/>
          </p:cNvSpPr>
          <p:nvPr>
            <p:ph type="title"/>
          </p:nvPr>
        </p:nvSpPr>
        <p:spPr/>
        <p:txBody>
          <a:bodyPr/>
          <a:lstStyle/>
          <a:p>
            <a:r>
              <a:rPr lang="en-US" dirty="0"/>
              <a:t>Economy of Trinity</a:t>
            </a:r>
          </a:p>
        </p:txBody>
      </p:sp>
      <p:sp>
        <p:nvSpPr>
          <p:cNvPr id="3" name="Content Placeholder 2">
            <a:extLst>
              <a:ext uri="{FF2B5EF4-FFF2-40B4-BE49-F238E27FC236}">
                <a16:creationId xmlns:a16="http://schemas.microsoft.com/office/drawing/2014/main" id="{1E7FF40A-5C23-2A44-82B5-BC2EE4965E7D}"/>
              </a:ext>
            </a:extLst>
          </p:cNvPr>
          <p:cNvSpPr>
            <a:spLocks noGrp="1"/>
          </p:cNvSpPr>
          <p:nvPr>
            <p:ph idx="1"/>
          </p:nvPr>
        </p:nvSpPr>
        <p:spPr/>
        <p:txBody>
          <a:bodyPr/>
          <a:lstStyle/>
          <a:p>
            <a:r>
              <a:rPr lang="en-US" dirty="0"/>
              <a:t>Different functions</a:t>
            </a:r>
          </a:p>
          <a:p>
            <a:r>
              <a:rPr lang="en-US" dirty="0"/>
              <a:t>God the Father spoke creation inti being and the son carried them out and all things were created through him and for him. Holy Spirit was hovering above the waters sustaining God’s presence in creation.</a:t>
            </a:r>
          </a:p>
          <a:p>
            <a:r>
              <a:rPr lang="en-US" dirty="0"/>
              <a:t>God planned redemption; the son obeyed the father; the Holy Spirit gives us new spiritual life. </a:t>
            </a:r>
          </a:p>
        </p:txBody>
      </p:sp>
    </p:spTree>
    <p:extLst>
      <p:ext uri="{BB962C8B-B14F-4D97-AF65-F5344CB8AC3E}">
        <p14:creationId xmlns:p14="http://schemas.microsoft.com/office/powerpoint/2010/main" val="114988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C357-D667-4B4E-8C62-585E46E14A6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CCDDC91-4B9B-5B45-9342-A6A933271C6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13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ED99-0FDF-E445-AFFC-A84015F00209}"/>
              </a:ext>
            </a:extLst>
          </p:cNvPr>
          <p:cNvSpPr>
            <a:spLocks noGrp="1"/>
          </p:cNvSpPr>
          <p:nvPr>
            <p:ph type="title"/>
          </p:nvPr>
        </p:nvSpPr>
        <p:spPr/>
        <p:txBody>
          <a:bodyPr/>
          <a:lstStyle/>
          <a:p>
            <a:r>
              <a:rPr lang="en-US" dirty="0"/>
              <a:t>Analogies</a:t>
            </a:r>
          </a:p>
        </p:txBody>
      </p:sp>
      <p:sp>
        <p:nvSpPr>
          <p:cNvPr id="3" name="Content Placeholder 2">
            <a:extLst>
              <a:ext uri="{FF2B5EF4-FFF2-40B4-BE49-F238E27FC236}">
                <a16:creationId xmlns:a16="http://schemas.microsoft.com/office/drawing/2014/main" id="{8A504853-5C3D-FB48-8300-FE9E21E238F0}"/>
              </a:ext>
            </a:extLst>
          </p:cNvPr>
          <p:cNvSpPr>
            <a:spLocks noGrp="1"/>
          </p:cNvSpPr>
          <p:nvPr>
            <p:ph idx="1"/>
          </p:nvPr>
        </p:nvSpPr>
        <p:spPr/>
        <p:txBody>
          <a:bodyPr/>
          <a:lstStyle/>
          <a:p>
            <a:r>
              <a:rPr lang="en-US" dirty="0"/>
              <a:t>Bible never uses analogies to teach on the Trinity. </a:t>
            </a:r>
          </a:p>
          <a:p>
            <a:r>
              <a:rPr lang="en-US" dirty="0"/>
              <a:t>4 leaf clover, tree, and water do not work</a:t>
            </a:r>
          </a:p>
          <a:p>
            <a:r>
              <a:rPr lang="en-US" dirty="0"/>
              <a:t>Farmer, mayor and elder does not work</a:t>
            </a:r>
          </a:p>
          <a:p>
            <a:r>
              <a:rPr lang="en-US" dirty="0"/>
              <a:t>Remember God is unchanging in who He is</a:t>
            </a:r>
          </a:p>
        </p:txBody>
      </p:sp>
    </p:spTree>
    <p:extLst>
      <p:ext uri="{BB962C8B-B14F-4D97-AF65-F5344CB8AC3E}">
        <p14:creationId xmlns:p14="http://schemas.microsoft.com/office/powerpoint/2010/main" val="153236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9B2A-72E4-3947-846A-440A205B83EB}"/>
              </a:ext>
            </a:extLst>
          </p:cNvPr>
          <p:cNvSpPr>
            <a:spLocks noGrp="1"/>
          </p:cNvSpPr>
          <p:nvPr>
            <p:ph type="title"/>
          </p:nvPr>
        </p:nvSpPr>
        <p:spPr/>
        <p:txBody>
          <a:bodyPr/>
          <a:lstStyle/>
          <a:p>
            <a:r>
              <a:rPr lang="en-US" dirty="0"/>
              <a:t>Modalism</a:t>
            </a:r>
          </a:p>
        </p:txBody>
      </p:sp>
      <p:sp>
        <p:nvSpPr>
          <p:cNvPr id="3" name="Content Placeholder 2">
            <a:extLst>
              <a:ext uri="{FF2B5EF4-FFF2-40B4-BE49-F238E27FC236}">
                <a16:creationId xmlns:a16="http://schemas.microsoft.com/office/drawing/2014/main" id="{C7160AA7-A842-2B47-BF29-C07698FCB223}"/>
              </a:ext>
            </a:extLst>
          </p:cNvPr>
          <p:cNvSpPr>
            <a:spLocks noGrp="1"/>
          </p:cNvSpPr>
          <p:nvPr>
            <p:ph idx="1"/>
          </p:nvPr>
        </p:nvSpPr>
        <p:spPr/>
        <p:txBody>
          <a:bodyPr/>
          <a:lstStyle/>
          <a:p>
            <a:r>
              <a:rPr lang="en-US" dirty="0"/>
              <a:t>This claim is that one person appears in 3 different forms</a:t>
            </a:r>
          </a:p>
          <a:p>
            <a:r>
              <a:rPr lang="en-US" dirty="0"/>
              <a:t>Father in OT, Jesus in NT and Spirit at Pentecost</a:t>
            </a:r>
          </a:p>
          <a:p>
            <a:r>
              <a:rPr lang="en-US" dirty="0"/>
              <a:t>Called this because it is said God reveals Himself in different modes</a:t>
            </a:r>
          </a:p>
          <a:p>
            <a:r>
              <a:rPr lang="en-US" dirty="0"/>
              <a:t>John 10:30-I and the father are one and John 14:9-He who has seen me has seen the Father is taken out of context</a:t>
            </a:r>
          </a:p>
        </p:txBody>
      </p:sp>
    </p:spTree>
    <p:extLst>
      <p:ext uri="{BB962C8B-B14F-4D97-AF65-F5344CB8AC3E}">
        <p14:creationId xmlns:p14="http://schemas.microsoft.com/office/powerpoint/2010/main" val="246707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E362-5C9A-0C46-8781-FD845F8599AC}"/>
              </a:ext>
            </a:extLst>
          </p:cNvPr>
          <p:cNvSpPr>
            <a:spLocks noGrp="1"/>
          </p:cNvSpPr>
          <p:nvPr>
            <p:ph type="title"/>
          </p:nvPr>
        </p:nvSpPr>
        <p:spPr/>
        <p:txBody>
          <a:bodyPr/>
          <a:lstStyle/>
          <a:p>
            <a:r>
              <a:rPr lang="en-US" dirty="0"/>
              <a:t>Modalism</a:t>
            </a:r>
          </a:p>
        </p:txBody>
      </p:sp>
      <p:sp>
        <p:nvSpPr>
          <p:cNvPr id="3" name="Content Placeholder 2">
            <a:extLst>
              <a:ext uri="{FF2B5EF4-FFF2-40B4-BE49-F238E27FC236}">
                <a16:creationId xmlns:a16="http://schemas.microsoft.com/office/drawing/2014/main" id="{D1DB4F8C-356E-6B4F-841E-8A1B7ABB0DD1}"/>
              </a:ext>
            </a:extLst>
          </p:cNvPr>
          <p:cNvSpPr>
            <a:spLocks noGrp="1"/>
          </p:cNvSpPr>
          <p:nvPr>
            <p:ph idx="1"/>
          </p:nvPr>
        </p:nvSpPr>
        <p:spPr/>
        <p:txBody>
          <a:bodyPr/>
          <a:lstStyle/>
          <a:p>
            <a:r>
              <a:rPr lang="en-US" dirty="0"/>
              <a:t>The fall is that this denies the personal relationship within the Trinity found in scripture</a:t>
            </a:r>
          </a:p>
          <a:p>
            <a:r>
              <a:rPr lang="en-US" dirty="0"/>
              <a:t>Denies 3 separate persons at the baptism</a:t>
            </a:r>
          </a:p>
          <a:p>
            <a:r>
              <a:rPr lang="en-US" dirty="0"/>
              <a:t>Jesus praying to the Father is a charade</a:t>
            </a:r>
          </a:p>
          <a:p>
            <a:r>
              <a:rPr lang="en-US" dirty="0"/>
              <a:t>The atonement is lost in this as well because God can’t send His son</a:t>
            </a:r>
          </a:p>
        </p:txBody>
      </p:sp>
    </p:spTree>
    <p:extLst>
      <p:ext uri="{BB962C8B-B14F-4D97-AF65-F5344CB8AC3E}">
        <p14:creationId xmlns:p14="http://schemas.microsoft.com/office/powerpoint/2010/main" val="269354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D225-A649-A143-9EC1-881EC6BF20E2}"/>
              </a:ext>
            </a:extLst>
          </p:cNvPr>
          <p:cNvSpPr>
            <a:spLocks noGrp="1"/>
          </p:cNvSpPr>
          <p:nvPr>
            <p:ph type="title"/>
          </p:nvPr>
        </p:nvSpPr>
        <p:spPr/>
        <p:txBody>
          <a:bodyPr/>
          <a:lstStyle/>
          <a:p>
            <a:r>
              <a:rPr lang="en-US" dirty="0"/>
              <a:t>Arianism</a:t>
            </a:r>
          </a:p>
        </p:txBody>
      </p:sp>
      <p:sp>
        <p:nvSpPr>
          <p:cNvPr id="3" name="Content Placeholder 2">
            <a:extLst>
              <a:ext uri="{FF2B5EF4-FFF2-40B4-BE49-F238E27FC236}">
                <a16:creationId xmlns:a16="http://schemas.microsoft.com/office/drawing/2014/main" id="{197098C2-B1C9-6540-9371-342F3D17DC23}"/>
              </a:ext>
            </a:extLst>
          </p:cNvPr>
          <p:cNvSpPr>
            <a:spLocks noGrp="1"/>
          </p:cNvSpPr>
          <p:nvPr>
            <p:ph idx="1"/>
          </p:nvPr>
        </p:nvSpPr>
        <p:spPr/>
        <p:txBody>
          <a:bodyPr/>
          <a:lstStyle/>
          <a:p>
            <a:r>
              <a:rPr lang="en-US" dirty="0"/>
              <a:t>Arius was a pastor in Alexandria and his views were condemned at </a:t>
            </a:r>
            <a:r>
              <a:rPr lang="en-US" dirty="0" err="1"/>
              <a:t>Nicea</a:t>
            </a:r>
            <a:r>
              <a:rPr lang="en-US" dirty="0"/>
              <a:t> in 325</a:t>
            </a:r>
          </a:p>
          <a:p>
            <a:r>
              <a:rPr lang="en-US" dirty="0"/>
              <a:t>Jesus was created by God the Father-Jesus did not exist before time</a:t>
            </a:r>
          </a:p>
          <a:p>
            <a:r>
              <a:rPr lang="en-US" dirty="0"/>
              <a:t>Jesus is greater than all other creation but not equal to God</a:t>
            </a:r>
          </a:p>
          <a:p>
            <a:r>
              <a:rPr lang="en-US" dirty="0"/>
              <a:t>“Only Begotten”-John 1:14, 3:16,18, 1 John 4:9</a:t>
            </a:r>
          </a:p>
          <a:p>
            <a:r>
              <a:rPr lang="en-US" dirty="0"/>
              <a:t>Colossians 1:15-First born of all creation</a:t>
            </a:r>
          </a:p>
        </p:txBody>
      </p:sp>
    </p:spTree>
    <p:extLst>
      <p:ext uri="{BB962C8B-B14F-4D97-AF65-F5344CB8AC3E}">
        <p14:creationId xmlns:p14="http://schemas.microsoft.com/office/powerpoint/2010/main" val="1680114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97A2-5648-3E43-BE91-37C69900D9A7}"/>
              </a:ext>
            </a:extLst>
          </p:cNvPr>
          <p:cNvSpPr>
            <a:spLocks noGrp="1"/>
          </p:cNvSpPr>
          <p:nvPr>
            <p:ph type="title"/>
          </p:nvPr>
        </p:nvSpPr>
        <p:spPr/>
        <p:txBody>
          <a:bodyPr/>
          <a:lstStyle/>
          <a:p>
            <a:r>
              <a:rPr lang="en-US" dirty="0"/>
              <a:t>Nicene Creed</a:t>
            </a:r>
          </a:p>
        </p:txBody>
      </p:sp>
      <p:sp>
        <p:nvSpPr>
          <p:cNvPr id="3" name="Content Placeholder 2">
            <a:extLst>
              <a:ext uri="{FF2B5EF4-FFF2-40B4-BE49-F238E27FC236}">
                <a16:creationId xmlns:a16="http://schemas.microsoft.com/office/drawing/2014/main" id="{6B882D1A-C4D2-0A40-80C4-99A820B9D437}"/>
              </a:ext>
            </a:extLst>
          </p:cNvPr>
          <p:cNvSpPr>
            <a:spLocks noGrp="1"/>
          </p:cNvSpPr>
          <p:nvPr>
            <p:ph idx="1"/>
          </p:nvPr>
        </p:nvSpPr>
        <p:spPr/>
        <p:txBody>
          <a:bodyPr>
            <a:normAutofit fontScale="92500" lnSpcReduction="20000"/>
          </a:bodyPr>
          <a:lstStyle/>
          <a:p>
            <a:r>
              <a:rPr lang="en-US" i="1" dirty="0"/>
              <a:t>We believe in one God,</a:t>
            </a:r>
            <a:br>
              <a:rPr lang="en-US" i="1" dirty="0"/>
            </a:br>
            <a:r>
              <a:rPr lang="en-US" i="1" dirty="0"/>
              <a:t>the Father, the Almighty,</a:t>
            </a:r>
            <a:br>
              <a:rPr lang="en-US" i="1" dirty="0"/>
            </a:br>
            <a:r>
              <a:rPr lang="en-US" i="1" dirty="0"/>
              <a:t>maker of heaven and earth,</a:t>
            </a:r>
            <a:br>
              <a:rPr lang="en-US" i="1" dirty="0"/>
            </a:br>
            <a:r>
              <a:rPr lang="en-US" i="1" dirty="0"/>
              <a:t>of all that is, seen and unseen.</a:t>
            </a:r>
          </a:p>
          <a:p>
            <a:r>
              <a:rPr lang="en-US" i="1" dirty="0"/>
              <a:t>We believe in one Lord, Jesus Christ,</a:t>
            </a:r>
            <a:br>
              <a:rPr lang="en-US" i="1" dirty="0"/>
            </a:br>
            <a:r>
              <a:rPr lang="en-US" i="1" dirty="0"/>
              <a:t>the only Son of God,</a:t>
            </a:r>
            <a:br>
              <a:rPr lang="en-US" i="1" dirty="0"/>
            </a:br>
            <a:r>
              <a:rPr lang="en-US" i="1" dirty="0"/>
              <a:t>eternally begotten of the Father,</a:t>
            </a:r>
            <a:br>
              <a:rPr lang="en-US" i="1" dirty="0"/>
            </a:br>
            <a:r>
              <a:rPr lang="en-US" i="1" dirty="0"/>
              <a:t>God from God, Light from Light,</a:t>
            </a:r>
            <a:br>
              <a:rPr lang="en-US" i="1" dirty="0"/>
            </a:br>
            <a:r>
              <a:rPr lang="en-US" i="1" dirty="0"/>
              <a:t>true God from true God,</a:t>
            </a:r>
            <a:br>
              <a:rPr lang="en-US" i="1" dirty="0"/>
            </a:br>
            <a:r>
              <a:rPr lang="en-US" i="1" dirty="0"/>
              <a:t>begotten, not made,</a:t>
            </a:r>
            <a:br>
              <a:rPr lang="en-US" i="1" dirty="0"/>
            </a:br>
            <a:r>
              <a:rPr lang="en-US" i="1" dirty="0"/>
              <a:t>of </a:t>
            </a:r>
            <a:r>
              <a:rPr lang="en-US" b="1" i="1" u="sng" dirty="0"/>
              <a:t>one Being </a:t>
            </a:r>
            <a:r>
              <a:rPr lang="en-US" i="1" dirty="0"/>
              <a:t>with the Father.</a:t>
            </a:r>
          </a:p>
          <a:p>
            <a:endParaRPr lang="en-US" dirty="0"/>
          </a:p>
        </p:txBody>
      </p:sp>
    </p:spTree>
    <p:extLst>
      <p:ext uri="{BB962C8B-B14F-4D97-AF65-F5344CB8AC3E}">
        <p14:creationId xmlns:p14="http://schemas.microsoft.com/office/powerpoint/2010/main" val="177236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0305-BF85-144B-B8A3-37A7AC43B5B8}"/>
              </a:ext>
            </a:extLst>
          </p:cNvPr>
          <p:cNvSpPr>
            <a:spLocks noGrp="1"/>
          </p:cNvSpPr>
          <p:nvPr>
            <p:ph type="title"/>
          </p:nvPr>
        </p:nvSpPr>
        <p:spPr/>
        <p:txBody>
          <a:bodyPr/>
          <a:lstStyle/>
          <a:p>
            <a:r>
              <a:rPr lang="en-US" dirty="0"/>
              <a:t>Arianism</a:t>
            </a:r>
          </a:p>
        </p:txBody>
      </p:sp>
      <p:sp>
        <p:nvSpPr>
          <p:cNvPr id="3" name="Content Placeholder 2">
            <a:extLst>
              <a:ext uri="{FF2B5EF4-FFF2-40B4-BE49-F238E27FC236}">
                <a16:creationId xmlns:a16="http://schemas.microsoft.com/office/drawing/2014/main" id="{E9BA7658-0EB0-454D-9A49-8D096C24FBBA}"/>
              </a:ext>
            </a:extLst>
          </p:cNvPr>
          <p:cNvSpPr>
            <a:spLocks noGrp="1"/>
          </p:cNvSpPr>
          <p:nvPr>
            <p:ph idx="1"/>
          </p:nvPr>
        </p:nvSpPr>
        <p:spPr/>
        <p:txBody>
          <a:bodyPr/>
          <a:lstStyle/>
          <a:p>
            <a:r>
              <a:rPr lang="en-US" dirty="0"/>
              <a:t>Greek difference is one letter</a:t>
            </a:r>
          </a:p>
          <a:p>
            <a:r>
              <a:rPr lang="en-US" dirty="0" err="1"/>
              <a:t>Homoousios</a:t>
            </a:r>
            <a:r>
              <a:rPr lang="en-US" dirty="0"/>
              <a:t>-of the same nature</a:t>
            </a:r>
          </a:p>
          <a:p>
            <a:r>
              <a:rPr lang="en-US" dirty="0" err="1"/>
              <a:t>Homoiousios</a:t>
            </a:r>
            <a:r>
              <a:rPr lang="en-US" dirty="0"/>
              <a:t>-of similar nature</a:t>
            </a:r>
          </a:p>
        </p:txBody>
      </p:sp>
    </p:spTree>
    <p:extLst>
      <p:ext uri="{BB962C8B-B14F-4D97-AF65-F5344CB8AC3E}">
        <p14:creationId xmlns:p14="http://schemas.microsoft.com/office/powerpoint/2010/main" val="75366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1D5E-C3BA-FB49-98EA-47E6E7C40103}"/>
              </a:ext>
            </a:extLst>
          </p:cNvPr>
          <p:cNvSpPr>
            <a:spLocks noGrp="1"/>
          </p:cNvSpPr>
          <p:nvPr>
            <p:ph type="title"/>
          </p:nvPr>
        </p:nvSpPr>
        <p:spPr/>
        <p:txBody>
          <a:bodyPr/>
          <a:lstStyle/>
          <a:p>
            <a:r>
              <a:rPr lang="en-US" dirty="0"/>
              <a:t>Subordinationism</a:t>
            </a:r>
          </a:p>
        </p:txBody>
      </p:sp>
      <p:sp>
        <p:nvSpPr>
          <p:cNvPr id="3" name="Content Placeholder 2">
            <a:extLst>
              <a:ext uri="{FF2B5EF4-FFF2-40B4-BE49-F238E27FC236}">
                <a16:creationId xmlns:a16="http://schemas.microsoft.com/office/drawing/2014/main" id="{4392FF08-ADCB-9E43-9D86-6577790AD82C}"/>
              </a:ext>
            </a:extLst>
          </p:cNvPr>
          <p:cNvSpPr>
            <a:spLocks noGrp="1"/>
          </p:cNvSpPr>
          <p:nvPr>
            <p:ph idx="1"/>
          </p:nvPr>
        </p:nvSpPr>
        <p:spPr/>
        <p:txBody>
          <a:bodyPr/>
          <a:lstStyle/>
          <a:p>
            <a:r>
              <a:rPr lang="en-US" dirty="0"/>
              <a:t>Son was eternal and divine but not equal to the Father in attributes. He was inferior or “subordinate”</a:t>
            </a:r>
          </a:p>
          <a:p>
            <a:r>
              <a:rPr lang="en-US" dirty="0"/>
              <a:t>Origen advocated that the Son derived his being from the Father</a:t>
            </a:r>
          </a:p>
          <a:p>
            <a:r>
              <a:rPr lang="en-US" dirty="0"/>
              <a:t>He was attempting to protect the distinction of the persons of the Trinity</a:t>
            </a:r>
          </a:p>
        </p:txBody>
      </p:sp>
    </p:spTree>
    <p:extLst>
      <p:ext uri="{BB962C8B-B14F-4D97-AF65-F5344CB8AC3E}">
        <p14:creationId xmlns:p14="http://schemas.microsoft.com/office/powerpoint/2010/main" val="135868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4E40-277B-E145-AC1B-BDD9B1E0FCC5}"/>
              </a:ext>
            </a:extLst>
          </p:cNvPr>
          <p:cNvSpPr>
            <a:spLocks noGrp="1"/>
          </p:cNvSpPr>
          <p:nvPr>
            <p:ph type="title"/>
          </p:nvPr>
        </p:nvSpPr>
        <p:spPr/>
        <p:txBody>
          <a:bodyPr/>
          <a:lstStyle/>
          <a:p>
            <a:r>
              <a:rPr lang="en-US" dirty="0" err="1"/>
              <a:t>Adoptionism</a:t>
            </a:r>
            <a:endParaRPr lang="en-US" dirty="0"/>
          </a:p>
        </p:txBody>
      </p:sp>
      <p:sp>
        <p:nvSpPr>
          <p:cNvPr id="3" name="Content Placeholder 2">
            <a:extLst>
              <a:ext uri="{FF2B5EF4-FFF2-40B4-BE49-F238E27FC236}">
                <a16:creationId xmlns:a16="http://schemas.microsoft.com/office/drawing/2014/main" id="{9CF79160-5E13-D644-83BA-FCD6AF273ECB}"/>
              </a:ext>
            </a:extLst>
          </p:cNvPr>
          <p:cNvSpPr>
            <a:spLocks noGrp="1"/>
          </p:cNvSpPr>
          <p:nvPr>
            <p:ph idx="1"/>
          </p:nvPr>
        </p:nvSpPr>
        <p:spPr/>
        <p:txBody>
          <a:bodyPr/>
          <a:lstStyle/>
          <a:p>
            <a:r>
              <a:rPr lang="en-US" dirty="0"/>
              <a:t>Jesus lived as an ordinary man until his baptism and then God “adopted” him and then he had supernatural powers</a:t>
            </a:r>
          </a:p>
          <a:p>
            <a:r>
              <a:rPr lang="en-US" dirty="0"/>
              <a:t>Jesus did not exist before his was born as man</a:t>
            </a:r>
          </a:p>
          <a:p>
            <a:r>
              <a:rPr lang="en-US" dirty="0"/>
              <a:t>He was not divine in nature even after his adoption</a:t>
            </a:r>
          </a:p>
        </p:txBody>
      </p:sp>
    </p:spTree>
    <p:extLst>
      <p:ext uri="{BB962C8B-B14F-4D97-AF65-F5344CB8AC3E}">
        <p14:creationId xmlns:p14="http://schemas.microsoft.com/office/powerpoint/2010/main" val="3295952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461</TotalTime>
  <Words>426</Words>
  <Application>Microsoft Macintosh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Trinity</vt:lpstr>
      <vt:lpstr>Analogies</vt:lpstr>
      <vt:lpstr>Modalism</vt:lpstr>
      <vt:lpstr>Modalism</vt:lpstr>
      <vt:lpstr>Arianism</vt:lpstr>
      <vt:lpstr>Nicene Creed</vt:lpstr>
      <vt:lpstr>Arianism</vt:lpstr>
      <vt:lpstr>Subordinationism</vt:lpstr>
      <vt:lpstr>Adoptionism</vt:lpstr>
      <vt:lpstr>Why the concerns?</vt:lpstr>
      <vt:lpstr>Economy of Trinity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dc:title>
  <dc:creator>Brian McCollum</dc:creator>
  <cp:lastModifiedBy>Brian McCollum</cp:lastModifiedBy>
  <cp:revision>9</cp:revision>
  <dcterms:created xsi:type="dcterms:W3CDTF">2019-03-13T15:16:15Z</dcterms:created>
  <dcterms:modified xsi:type="dcterms:W3CDTF">2019-03-13T22:57:46Z</dcterms:modified>
</cp:coreProperties>
</file>