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6"/>
  </p:normalViewPr>
  <p:slideViewPr>
    <p:cSldViewPr snapToGrid="0" snapToObjects="1">
      <p:cViewPr varScale="1">
        <p:scale>
          <a:sx n="110" d="100"/>
          <a:sy n="110" d="100"/>
        </p:scale>
        <p:origin x="6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EF87-9BEB-BC48-9CE2-CA2B58116F35}"/>
              </a:ext>
            </a:extLst>
          </p:cNvPr>
          <p:cNvSpPr>
            <a:spLocks noGrp="1"/>
          </p:cNvSpPr>
          <p:nvPr>
            <p:ph type="ctrTitle"/>
          </p:nvPr>
        </p:nvSpPr>
        <p:spPr/>
        <p:txBody>
          <a:bodyPr/>
          <a:lstStyle/>
          <a:p>
            <a:r>
              <a:rPr lang="en-US" dirty="0"/>
              <a:t>Creation</a:t>
            </a:r>
          </a:p>
        </p:txBody>
      </p:sp>
      <p:sp>
        <p:nvSpPr>
          <p:cNvPr id="3" name="Subtitle 2">
            <a:extLst>
              <a:ext uri="{FF2B5EF4-FFF2-40B4-BE49-F238E27FC236}">
                <a16:creationId xmlns:a16="http://schemas.microsoft.com/office/drawing/2014/main" id="{199F35BA-84DC-7644-B97A-695099E3AD74}"/>
              </a:ext>
            </a:extLst>
          </p:cNvPr>
          <p:cNvSpPr>
            <a:spLocks noGrp="1"/>
          </p:cNvSpPr>
          <p:nvPr>
            <p:ph type="subTitle" idx="1"/>
          </p:nvPr>
        </p:nvSpPr>
        <p:spPr/>
        <p:txBody>
          <a:bodyPr/>
          <a:lstStyle/>
          <a:p>
            <a:r>
              <a:rPr lang="en-US" dirty="0"/>
              <a:t>Why, how, and when did God create the Universe?</a:t>
            </a:r>
          </a:p>
        </p:txBody>
      </p:sp>
    </p:spTree>
    <p:extLst>
      <p:ext uri="{BB962C8B-B14F-4D97-AF65-F5344CB8AC3E}">
        <p14:creationId xmlns:p14="http://schemas.microsoft.com/office/powerpoint/2010/main" val="34525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A4C4-B9F5-114B-A907-512DBF745D25}"/>
              </a:ext>
            </a:extLst>
          </p:cNvPr>
          <p:cNvSpPr>
            <a:spLocks noGrp="1"/>
          </p:cNvSpPr>
          <p:nvPr>
            <p:ph type="title"/>
          </p:nvPr>
        </p:nvSpPr>
        <p:spPr/>
        <p:txBody>
          <a:bodyPr/>
          <a:lstStyle/>
          <a:p>
            <a:r>
              <a:rPr lang="en-US" dirty="0"/>
              <a:t>Creation and Science</a:t>
            </a:r>
          </a:p>
        </p:txBody>
      </p:sp>
      <p:sp>
        <p:nvSpPr>
          <p:cNvPr id="3" name="Content Placeholder 2">
            <a:extLst>
              <a:ext uri="{FF2B5EF4-FFF2-40B4-BE49-F238E27FC236}">
                <a16:creationId xmlns:a16="http://schemas.microsoft.com/office/drawing/2014/main" id="{933DF33D-FA33-0848-9F11-753ABDAD1167}"/>
              </a:ext>
            </a:extLst>
          </p:cNvPr>
          <p:cNvSpPr>
            <a:spLocks noGrp="1"/>
          </p:cNvSpPr>
          <p:nvPr>
            <p:ph idx="1"/>
          </p:nvPr>
        </p:nvSpPr>
        <p:spPr/>
        <p:txBody>
          <a:bodyPr/>
          <a:lstStyle/>
          <a:p>
            <a:r>
              <a:rPr lang="en-US" dirty="0"/>
              <a:t>Astrology-Copernicus</a:t>
            </a:r>
          </a:p>
          <a:p>
            <a:r>
              <a:rPr lang="en-US" dirty="0"/>
              <a:t>Geology-Age of the earth</a:t>
            </a:r>
          </a:p>
          <a:p>
            <a:r>
              <a:rPr lang="en-US" dirty="0"/>
              <a:t>Biology-Evolution</a:t>
            </a:r>
          </a:p>
          <a:p>
            <a:r>
              <a:rPr lang="en-US" dirty="0"/>
              <a:t>Anthropology-Origin of humanity</a:t>
            </a:r>
          </a:p>
        </p:txBody>
      </p:sp>
    </p:spTree>
    <p:extLst>
      <p:ext uri="{BB962C8B-B14F-4D97-AF65-F5344CB8AC3E}">
        <p14:creationId xmlns:p14="http://schemas.microsoft.com/office/powerpoint/2010/main" val="94122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2940-923C-5B4C-A430-348E805C523A}"/>
              </a:ext>
            </a:extLst>
          </p:cNvPr>
          <p:cNvSpPr>
            <a:spLocks noGrp="1"/>
          </p:cNvSpPr>
          <p:nvPr>
            <p:ph type="title"/>
          </p:nvPr>
        </p:nvSpPr>
        <p:spPr/>
        <p:txBody>
          <a:bodyPr/>
          <a:lstStyle/>
          <a:p>
            <a:r>
              <a:rPr lang="en-US" dirty="0"/>
              <a:t>Creation and Science</a:t>
            </a:r>
          </a:p>
        </p:txBody>
      </p:sp>
      <p:sp>
        <p:nvSpPr>
          <p:cNvPr id="3" name="Content Placeholder 2">
            <a:extLst>
              <a:ext uri="{FF2B5EF4-FFF2-40B4-BE49-F238E27FC236}">
                <a16:creationId xmlns:a16="http://schemas.microsoft.com/office/drawing/2014/main" id="{8E7F95E1-8443-A54C-AEF0-95B0EC39EE4B}"/>
              </a:ext>
            </a:extLst>
          </p:cNvPr>
          <p:cNvSpPr>
            <a:spLocks noGrp="1"/>
          </p:cNvSpPr>
          <p:nvPr>
            <p:ph idx="1"/>
          </p:nvPr>
        </p:nvSpPr>
        <p:spPr/>
        <p:txBody>
          <a:bodyPr/>
          <a:lstStyle/>
          <a:p>
            <a:r>
              <a:rPr lang="en-US" dirty="0"/>
              <a:t>There are Christians who differ on the earth’s age</a:t>
            </a:r>
          </a:p>
          <a:p>
            <a:r>
              <a:rPr lang="en-US" dirty="0"/>
              <a:t>Most scholars agree that it is impossible to know</a:t>
            </a:r>
          </a:p>
          <a:p>
            <a:r>
              <a:rPr lang="en-US" dirty="0"/>
              <a:t>No humans were around to record the creation</a:t>
            </a:r>
          </a:p>
          <a:p>
            <a:r>
              <a:rPr lang="en-US" dirty="0"/>
              <a:t>At best, we have a speculated guess</a:t>
            </a:r>
          </a:p>
        </p:txBody>
      </p:sp>
    </p:spTree>
    <p:extLst>
      <p:ext uri="{BB962C8B-B14F-4D97-AF65-F5344CB8AC3E}">
        <p14:creationId xmlns:p14="http://schemas.microsoft.com/office/powerpoint/2010/main" val="210564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4A43-D38F-7C42-8773-EB1C5DA4917F}"/>
              </a:ext>
            </a:extLst>
          </p:cNvPr>
          <p:cNvSpPr>
            <a:spLocks noGrp="1"/>
          </p:cNvSpPr>
          <p:nvPr>
            <p:ph type="title"/>
          </p:nvPr>
        </p:nvSpPr>
        <p:spPr/>
        <p:txBody>
          <a:bodyPr/>
          <a:lstStyle/>
          <a:p>
            <a:r>
              <a:rPr lang="en-US" dirty="0"/>
              <a:t>Creation and Science</a:t>
            </a:r>
          </a:p>
        </p:txBody>
      </p:sp>
      <p:sp>
        <p:nvSpPr>
          <p:cNvPr id="3" name="Content Placeholder 2">
            <a:extLst>
              <a:ext uri="{FF2B5EF4-FFF2-40B4-BE49-F238E27FC236}">
                <a16:creationId xmlns:a16="http://schemas.microsoft.com/office/drawing/2014/main" id="{4DCFA981-52B8-B343-8F0C-89DB4D39BD20}"/>
              </a:ext>
            </a:extLst>
          </p:cNvPr>
          <p:cNvSpPr>
            <a:spLocks noGrp="1"/>
          </p:cNvSpPr>
          <p:nvPr>
            <p:ph idx="1"/>
          </p:nvPr>
        </p:nvSpPr>
        <p:spPr/>
        <p:txBody>
          <a:bodyPr/>
          <a:lstStyle/>
          <a:p>
            <a:r>
              <a:rPr lang="en-US" dirty="0"/>
              <a:t>Theories that do not acknowledge God as creator of the universe: Big Bang Theory, Darwin Evolution</a:t>
            </a:r>
          </a:p>
        </p:txBody>
      </p:sp>
    </p:spTree>
    <p:extLst>
      <p:ext uri="{BB962C8B-B14F-4D97-AF65-F5344CB8AC3E}">
        <p14:creationId xmlns:p14="http://schemas.microsoft.com/office/powerpoint/2010/main" val="42737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079E-5DFD-6245-ABA4-6115D684453F}"/>
              </a:ext>
            </a:extLst>
          </p:cNvPr>
          <p:cNvSpPr>
            <a:spLocks noGrp="1"/>
          </p:cNvSpPr>
          <p:nvPr>
            <p:ph type="title"/>
          </p:nvPr>
        </p:nvSpPr>
        <p:spPr/>
        <p:txBody>
          <a:bodyPr/>
          <a:lstStyle/>
          <a:p>
            <a:r>
              <a:rPr lang="en-US" dirty="0"/>
              <a:t>Creation and Science</a:t>
            </a:r>
          </a:p>
        </p:txBody>
      </p:sp>
      <p:sp>
        <p:nvSpPr>
          <p:cNvPr id="3" name="Content Placeholder 2">
            <a:extLst>
              <a:ext uri="{FF2B5EF4-FFF2-40B4-BE49-F238E27FC236}">
                <a16:creationId xmlns:a16="http://schemas.microsoft.com/office/drawing/2014/main" id="{4A10C398-7714-3A4A-A55D-0451812395D8}"/>
              </a:ext>
            </a:extLst>
          </p:cNvPr>
          <p:cNvSpPr>
            <a:spLocks noGrp="1"/>
          </p:cNvSpPr>
          <p:nvPr>
            <p:ph idx="1"/>
          </p:nvPr>
        </p:nvSpPr>
        <p:spPr/>
        <p:txBody>
          <a:bodyPr/>
          <a:lstStyle/>
          <a:p>
            <a:r>
              <a:rPr lang="en-US" dirty="0"/>
              <a:t>Theistic Evolution-Organisms came about the way Darwin said but God guided the process</a:t>
            </a:r>
          </a:p>
          <a:p>
            <a:r>
              <a:rPr lang="en-US" dirty="0"/>
              <a:t>This belief says God intervened in critical points such as: creation of matter at the beginning, creation of simplest life form, creation of man</a:t>
            </a:r>
          </a:p>
          <a:p>
            <a:r>
              <a:rPr lang="en-US" dirty="0"/>
              <a:t>God allowed the others to develop the way Darwin stated</a:t>
            </a:r>
          </a:p>
          <a:p>
            <a:r>
              <a:rPr lang="en-US" dirty="0"/>
              <a:t>The Bible contradicts this because there is no randomness with God</a:t>
            </a:r>
          </a:p>
          <a:p>
            <a:r>
              <a:rPr lang="en-US" dirty="0"/>
              <a:t>This theory takes away intelligent design</a:t>
            </a:r>
          </a:p>
        </p:txBody>
      </p:sp>
    </p:spTree>
    <p:extLst>
      <p:ext uri="{BB962C8B-B14F-4D97-AF65-F5344CB8AC3E}">
        <p14:creationId xmlns:p14="http://schemas.microsoft.com/office/powerpoint/2010/main" val="118269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0EEB-A0D7-8449-8F58-090E9F3F1870}"/>
              </a:ext>
            </a:extLst>
          </p:cNvPr>
          <p:cNvSpPr>
            <a:spLocks noGrp="1"/>
          </p:cNvSpPr>
          <p:nvPr>
            <p:ph type="title"/>
          </p:nvPr>
        </p:nvSpPr>
        <p:spPr/>
        <p:txBody>
          <a:bodyPr/>
          <a:lstStyle/>
          <a:p>
            <a:r>
              <a:rPr lang="en-US" dirty="0"/>
              <a:t>Theistic Evolution</a:t>
            </a:r>
          </a:p>
        </p:txBody>
      </p:sp>
      <p:sp>
        <p:nvSpPr>
          <p:cNvPr id="3" name="Content Placeholder 2">
            <a:extLst>
              <a:ext uri="{FF2B5EF4-FFF2-40B4-BE49-F238E27FC236}">
                <a16:creationId xmlns:a16="http://schemas.microsoft.com/office/drawing/2014/main" id="{08119C76-579E-7040-88DD-6D89433C9581}"/>
              </a:ext>
            </a:extLst>
          </p:cNvPr>
          <p:cNvSpPr>
            <a:spLocks noGrp="1"/>
          </p:cNvSpPr>
          <p:nvPr>
            <p:ph idx="1"/>
          </p:nvPr>
        </p:nvSpPr>
        <p:spPr/>
        <p:txBody>
          <a:bodyPr>
            <a:normAutofit fontScale="92500" lnSpcReduction="20000"/>
          </a:bodyPr>
          <a:lstStyle/>
          <a:p>
            <a:r>
              <a:rPr lang="en-US" dirty="0"/>
              <a:t>Psalm 33:6-By the word of the Lord the heavens were made,</a:t>
            </a:r>
            <a:br>
              <a:rPr lang="en-US" dirty="0"/>
            </a:br>
            <a:r>
              <a:rPr lang="en-US" dirty="0"/>
              <a:t>    their starry host by the breath of his mouth.</a:t>
            </a:r>
          </a:p>
          <a:p>
            <a:r>
              <a:rPr lang="en-US" dirty="0"/>
              <a:t>Psalm 33:9-For he spoke, and it came to be;</a:t>
            </a:r>
            <a:br>
              <a:rPr lang="en-US" dirty="0"/>
            </a:br>
            <a:r>
              <a:rPr lang="en-US" dirty="0"/>
              <a:t>    he commanded, and it stood firm</a:t>
            </a:r>
          </a:p>
          <a:p>
            <a:r>
              <a:rPr lang="en-US" dirty="0"/>
              <a:t>Genesis 1:11-Then God said, “Let the land produce vegetation: seed-bearing plants and trees on the land that bear fruit with seed in it, according to their various kinds.” And it was so</a:t>
            </a:r>
          </a:p>
          <a:p>
            <a:r>
              <a:rPr lang="en-US" dirty="0"/>
              <a:t>Genesis 1:24-And God said, “Let the land produce living creatures according to their kinds: the livestock, the creatures that move along the ground, and the wild animals, each according to its kind.”</a:t>
            </a:r>
          </a:p>
        </p:txBody>
      </p:sp>
    </p:spTree>
    <p:extLst>
      <p:ext uri="{BB962C8B-B14F-4D97-AF65-F5344CB8AC3E}">
        <p14:creationId xmlns:p14="http://schemas.microsoft.com/office/powerpoint/2010/main" val="56918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7BF1-A5F8-554A-9928-5BEECD7F0203}"/>
              </a:ext>
            </a:extLst>
          </p:cNvPr>
          <p:cNvSpPr>
            <a:spLocks noGrp="1"/>
          </p:cNvSpPr>
          <p:nvPr>
            <p:ph type="title"/>
          </p:nvPr>
        </p:nvSpPr>
        <p:spPr/>
        <p:txBody>
          <a:bodyPr/>
          <a:lstStyle/>
          <a:p>
            <a:r>
              <a:rPr lang="en-US" dirty="0"/>
              <a:t>Theistic Evolution</a:t>
            </a:r>
          </a:p>
        </p:txBody>
      </p:sp>
      <p:sp>
        <p:nvSpPr>
          <p:cNvPr id="3" name="Content Placeholder 2">
            <a:extLst>
              <a:ext uri="{FF2B5EF4-FFF2-40B4-BE49-F238E27FC236}">
                <a16:creationId xmlns:a16="http://schemas.microsoft.com/office/drawing/2014/main" id="{201BE22B-95A3-4142-BBF2-CCD8F1E23853}"/>
              </a:ext>
            </a:extLst>
          </p:cNvPr>
          <p:cNvSpPr>
            <a:spLocks noGrp="1"/>
          </p:cNvSpPr>
          <p:nvPr>
            <p:ph idx="1"/>
          </p:nvPr>
        </p:nvSpPr>
        <p:spPr/>
        <p:txBody>
          <a:bodyPr/>
          <a:lstStyle/>
          <a:p>
            <a:r>
              <a:rPr lang="en-US" dirty="0"/>
              <a:t>Psalm 139:13-For you created my inmost being;</a:t>
            </a:r>
            <a:br>
              <a:rPr lang="en-US" dirty="0"/>
            </a:br>
            <a:r>
              <a:rPr lang="en-US" dirty="0"/>
              <a:t>    you knit me together in my mother’s womb.</a:t>
            </a:r>
          </a:p>
          <a:p>
            <a:r>
              <a:rPr lang="en-US" dirty="0"/>
              <a:t>Exodus 4:11-he Lord said to him, “Who gave human beings their mouths? Who makes them deaf or mute? Who gives them sight or makes them blind? Is it not I, the Lord?</a:t>
            </a:r>
          </a:p>
          <a:p>
            <a:r>
              <a:rPr lang="en-US" dirty="0"/>
              <a:t>Psalm 104:14-He makes grass grow for the cattle,</a:t>
            </a:r>
            <a:br>
              <a:rPr lang="en-US" dirty="0"/>
            </a:br>
            <a:r>
              <a:rPr lang="en-US" dirty="0"/>
              <a:t>    and plants for people to cultivate—</a:t>
            </a:r>
            <a:br>
              <a:rPr lang="en-US" dirty="0"/>
            </a:br>
            <a:r>
              <a:rPr lang="en-US" dirty="0"/>
              <a:t>    bringing forth food from the earth:</a:t>
            </a:r>
          </a:p>
        </p:txBody>
      </p:sp>
    </p:spTree>
    <p:extLst>
      <p:ext uri="{BB962C8B-B14F-4D97-AF65-F5344CB8AC3E}">
        <p14:creationId xmlns:p14="http://schemas.microsoft.com/office/powerpoint/2010/main" val="49056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FAC0-2787-424F-8A2C-A03CA6115E8E}"/>
              </a:ext>
            </a:extLst>
          </p:cNvPr>
          <p:cNvSpPr>
            <a:spLocks noGrp="1"/>
          </p:cNvSpPr>
          <p:nvPr>
            <p:ph type="title"/>
          </p:nvPr>
        </p:nvSpPr>
        <p:spPr/>
        <p:txBody>
          <a:bodyPr/>
          <a:lstStyle/>
          <a:p>
            <a:r>
              <a:rPr lang="en-US" dirty="0"/>
              <a:t>Science </a:t>
            </a:r>
          </a:p>
        </p:txBody>
      </p:sp>
      <p:sp>
        <p:nvSpPr>
          <p:cNvPr id="3" name="Content Placeholder 2">
            <a:extLst>
              <a:ext uri="{FF2B5EF4-FFF2-40B4-BE49-F238E27FC236}">
                <a16:creationId xmlns:a16="http://schemas.microsoft.com/office/drawing/2014/main" id="{5F74BA3B-0F04-614B-8103-93965305BF10}"/>
              </a:ext>
            </a:extLst>
          </p:cNvPr>
          <p:cNvSpPr>
            <a:spLocks noGrp="1"/>
          </p:cNvSpPr>
          <p:nvPr>
            <p:ph idx="1"/>
          </p:nvPr>
        </p:nvSpPr>
        <p:spPr/>
        <p:txBody>
          <a:bodyPr/>
          <a:lstStyle/>
          <a:p>
            <a:r>
              <a:rPr lang="en-US" dirty="0"/>
              <a:t>Even with intentional breeding over the past 100 years this theory has proven to be wrong. When dogs are bred they are always dogs.</a:t>
            </a:r>
          </a:p>
          <a:p>
            <a:r>
              <a:rPr lang="en-US" dirty="0"/>
              <a:t>Something like a wing or an eye can not produced by tiny mutations over thousands of generations.</a:t>
            </a:r>
          </a:p>
          <a:p>
            <a:r>
              <a:rPr lang="en-US" dirty="0"/>
              <a:t>Many ancient fossils resemble present day animals</a:t>
            </a:r>
          </a:p>
          <a:p>
            <a:r>
              <a:rPr lang="en-US" dirty="0"/>
              <a:t>130 years of research has yet to find a “transitional” type of fossil</a:t>
            </a:r>
          </a:p>
          <a:p>
            <a:r>
              <a:rPr lang="en-US" dirty="0"/>
              <a:t>The biggest issue is how did life begin in the first place?</a:t>
            </a:r>
          </a:p>
        </p:txBody>
      </p:sp>
    </p:spTree>
    <p:extLst>
      <p:ext uri="{BB962C8B-B14F-4D97-AF65-F5344CB8AC3E}">
        <p14:creationId xmlns:p14="http://schemas.microsoft.com/office/powerpoint/2010/main" val="305409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C8A0-A385-D84E-88B8-AB90FBCE1708}"/>
              </a:ext>
            </a:extLst>
          </p:cNvPr>
          <p:cNvSpPr>
            <a:spLocks noGrp="1"/>
          </p:cNvSpPr>
          <p:nvPr>
            <p:ph type="title"/>
          </p:nvPr>
        </p:nvSpPr>
        <p:spPr/>
        <p:txBody>
          <a:bodyPr/>
          <a:lstStyle/>
          <a:p>
            <a:r>
              <a:rPr lang="en-US" dirty="0"/>
              <a:t>Christian Views</a:t>
            </a:r>
          </a:p>
        </p:txBody>
      </p:sp>
      <p:sp>
        <p:nvSpPr>
          <p:cNvPr id="3" name="Content Placeholder 2">
            <a:extLst>
              <a:ext uri="{FF2B5EF4-FFF2-40B4-BE49-F238E27FC236}">
                <a16:creationId xmlns:a16="http://schemas.microsoft.com/office/drawing/2014/main" id="{953414B3-F85C-0E44-A225-E2A7FFFCAE4E}"/>
              </a:ext>
            </a:extLst>
          </p:cNvPr>
          <p:cNvSpPr>
            <a:spLocks noGrp="1"/>
          </p:cNvSpPr>
          <p:nvPr>
            <p:ph idx="1"/>
          </p:nvPr>
        </p:nvSpPr>
        <p:spPr/>
        <p:txBody>
          <a:bodyPr/>
          <a:lstStyle/>
          <a:p>
            <a:r>
              <a:rPr lang="en-US" dirty="0"/>
              <a:t>Among Christian circles there are 2 differing views on the age of the earth: young earth and old earth</a:t>
            </a:r>
          </a:p>
          <a:p>
            <a:r>
              <a:rPr lang="en-US" dirty="0"/>
              <a:t>Young earth theorists believe the earth is between 6,000-20,000 years old</a:t>
            </a:r>
          </a:p>
          <a:p>
            <a:r>
              <a:rPr lang="en-US" dirty="0"/>
              <a:t>Old Earth theorists believe the earth is around 4.5 billion years old</a:t>
            </a:r>
          </a:p>
        </p:txBody>
      </p:sp>
    </p:spTree>
    <p:extLst>
      <p:ext uri="{BB962C8B-B14F-4D97-AF65-F5344CB8AC3E}">
        <p14:creationId xmlns:p14="http://schemas.microsoft.com/office/powerpoint/2010/main" val="273507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6541-7A33-2644-848F-96414A7D4A9C}"/>
              </a:ext>
            </a:extLst>
          </p:cNvPr>
          <p:cNvSpPr>
            <a:spLocks noGrp="1"/>
          </p:cNvSpPr>
          <p:nvPr>
            <p:ph type="title"/>
          </p:nvPr>
        </p:nvSpPr>
        <p:spPr/>
        <p:txBody>
          <a:bodyPr/>
          <a:lstStyle/>
          <a:p>
            <a:r>
              <a:rPr lang="en-US" dirty="0"/>
              <a:t>Gap Theory-Old Earth</a:t>
            </a:r>
          </a:p>
        </p:txBody>
      </p:sp>
      <p:sp>
        <p:nvSpPr>
          <p:cNvPr id="3" name="Content Placeholder 2">
            <a:extLst>
              <a:ext uri="{FF2B5EF4-FFF2-40B4-BE49-F238E27FC236}">
                <a16:creationId xmlns:a16="http://schemas.microsoft.com/office/drawing/2014/main" id="{75AE06A4-F2D2-724B-8CB7-072C5243A003}"/>
              </a:ext>
            </a:extLst>
          </p:cNvPr>
          <p:cNvSpPr>
            <a:spLocks noGrp="1"/>
          </p:cNvSpPr>
          <p:nvPr>
            <p:ph idx="1"/>
          </p:nvPr>
        </p:nvSpPr>
        <p:spPr/>
        <p:txBody>
          <a:bodyPr/>
          <a:lstStyle/>
          <a:p>
            <a:r>
              <a:rPr lang="en-US" dirty="0"/>
              <a:t>Between Genesis 1:1-1:2 there was a gap of millions of years</a:t>
            </a:r>
          </a:p>
          <a:p>
            <a:r>
              <a:rPr lang="en-US" dirty="0"/>
              <a:t>This theory says that God made an earlier creation and there was rebellion (probably Satan) and God judged the earth so it was without form and void</a:t>
            </a:r>
          </a:p>
          <a:p>
            <a:r>
              <a:rPr lang="en-US" dirty="0"/>
              <a:t>Genesis 1:3-2:3 is actually the second creation which was only 6 literal days and this was 10,000-20,000 year ago. The first creation was around 4.5 billion years ago</a:t>
            </a:r>
          </a:p>
        </p:txBody>
      </p:sp>
    </p:spTree>
    <p:extLst>
      <p:ext uri="{BB962C8B-B14F-4D97-AF65-F5344CB8AC3E}">
        <p14:creationId xmlns:p14="http://schemas.microsoft.com/office/powerpoint/2010/main" val="3142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C24A-6D1A-C44D-9379-236BE7C938A3}"/>
              </a:ext>
            </a:extLst>
          </p:cNvPr>
          <p:cNvSpPr>
            <a:spLocks noGrp="1"/>
          </p:cNvSpPr>
          <p:nvPr>
            <p:ph type="title"/>
          </p:nvPr>
        </p:nvSpPr>
        <p:spPr/>
        <p:txBody>
          <a:bodyPr/>
          <a:lstStyle/>
          <a:p>
            <a:r>
              <a:rPr lang="en-US" dirty="0"/>
              <a:t>Flood Theory-Young Earth</a:t>
            </a:r>
          </a:p>
        </p:txBody>
      </p:sp>
      <p:sp>
        <p:nvSpPr>
          <p:cNvPr id="3" name="Content Placeholder 2">
            <a:extLst>
              <a:ext uri="{FF2B5EF4-FFF2-40B4-BE49-F238E27FC236}">
                <a16:creationId xmlns:a16="http://schemas.microsoft.com/office/drawing/2014/main" id="{5F7601B7-6A51-E44A-B9BF-29834B55B9E2}"/>
              </a:ext>
            </a:extLst>
          </p:cNvPr>
          <p:cNvSpPr>
            <a:spLocks noGrp="1"/>
          </p:cNvSpPr>
          <p:nvPr>
            <p:ph idx="1"/>
          </p:nvPr>
        </p:nvSpPr>
        <p:spPr/>
        <p:txBody>
          <a:bodyPr/>
          <a:lstStyle/>
          <a:p>
            <a:r>
              <a:rPr lang="en-US" dirty="0"/>
              <a:t>Earth is only a few thousand years old</a:t>
            </a:r>
          </a:p>
          <a:p>
            <a:r>
              <a:rPr lang="en-US" dirty="0"/>
              <a:t>The force of the waves formed what geologists believe would take 3 billion years</a:t>
            </a:r>
          </a:p>
          <a:p>
            <a:r>
              <a:rPr lang="en-US" dirty="0"/>
              <a:t>Biggest issue with this theory is even Christian geologists don’t believe this</a:t>
            </a:r>
          </a:p>
        </p:txBody>
      </p:sp>
    </p:spTree>
    <p:extLst>
      <p:ext uri="{BB962C8B-B14F-4D97-AF65-F5344CB8AC3E}">
        <p14:creationId xmlns:p14="http://schemas.microsoft.com/office/powerpoint/2010/main" val="128735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5F7F-DD0C-414A-9497-CAC45666D14A}"/>
              </a:ext>
            </a:extLst>
          </p:cNvPr>
          <p:cNvSpPr>
            <a:spLocks noGrp="1"/>
          </p:cNvSpPr>
          <p:nvPr>
            <p:ph type="title"/>
          </p:nvPr>
        </p:nvSpPr>
        <p:spPr/>
        <p:txBody>
          <a:bodyPr/>
          <a:lstStyle/>
          <a:p>
            <a:r>
              <a:rPr lang="en-US" dirty="0"/>
              <a:t>Why study Creation?</a:t>
            </a:r>
          </a:p>
        </p:txBody>
      </p:sp>
      <p:sp>
        <p:nvSpPr>
          <p:cNvPr id="3" name="Content Placeholder 2">
            <a:extLst>
              <a:ext uri="{FF2B5EF4-FFF2-40B4-BE49-F238E27FC236}">
                <a16:creationId xmlns:a16="http://schemas.microsoft.com/office/drawing/2014/main" id="{30624438-559F-E241-8389-9547D3FD422C}"/>
              </a:ext>
            </a:extLst>
          </p:cNvPr>
          <p:cNvSpPr>
            <a:spLocks noGrp="1"/>
          </p:cNvSpPr>
          <p:nvPr>
            <p:ph idx="1"/>
          </p:nvPr>
        </p:nvSpPr>
        <p:spPr/>
        <p:txBody>
          <a:bodyPr/>
          <a:lstStyle/>
          <a:p>
            <a:r>
              <a:rPr lang="en-US" dirty="0"/>
              <a:t>The Bible places a great significance on it</a:t>
            </a:r>
          </a:p>
          <a:p>
            <a:r>
              <a:rPr lang="en-US" dirty="0"/>
              <a:t>Shapes our understandings of other doctrines</a:t>
            </a:r>
          </a:p>
          <a:p>
            <a:r>
              <a:rPr lang="en-US" dirty="0"/>
              <a:t>Differentiates between other religions</a:t>
            </a:r>
          </a:p>
          <a:p>
            <a:r>
              <a:rPr lang="en-US" dirty="0"/>
              <a:t>Opens the dialogue with science</a:t>
            </a:r>
          </a:p>
        </p:txBody>
      </p:sp>
    </p:spTree>
    <p:extLst>
      <p:ext uri="{BB962C8B-B14F-4D97-AF65-F5344CB8AC3E}">
        <p14:creationId xmlns:p14="http://schemas.microsoft.com/office/powerpoint/2010/main" val="15882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2B64-5FBA-9641-8447-A7CDB6F26B6F}"/>
              </a:ext>
            </a:extLst>
          </p:cNvPr>
          <p:cNvSpPr>
            <a:spLocks noGrp="1"/>
          </p:cNvSpPr>
          <p:nvPr>
            <p:ph type="title"/>
          </p:nvPr>
        </p:nvSpPr>
        <p:spPr/>
        <p:txBody>
          <a:bodyPr/>
          <a:lstStyle/>
          <a:p>
            <a:r>
              <a:rPr lang="en-US" dirty="0"/>
              <a:t>Day-Age View</a:t>
            </a:r>
          </a:p>
        </p:txBody>
      </p:sp>
      <p:sp>
        <p:nvSpPr>
          <p:cNvPr id="3" name="Content Placeholder 2">
            <a:extLst>
              <a:ext uri="{FF2B5EF4-FFF2-40B4-BE49-F238E27FC236}">
                <a16:creationId xmlns:a16="http://schemas.microsoft.com/office/drawing/2014/main" id="{B4E3E2D1-8F87-804B-AF7F-C9A0FF0D318A}"/>
              </a:ext>
            </a:extLst>
          </p:cNvPr>
          <p:cNvSpPr>
            <a:spLocks noGrp="1"/>
          </p:cNvSpPr>
          <p:nvPr>
            <p:ph idx="1"/>
          </p:nvPr>
        </p:nvSpPr>
        <p:spPr/>
        <p:txBody>
          <a:bodyPr>
            <a:normAutofit fontScale="92500" lnSpcReduction="10000"/>
          </a:bodyPr>
          <a:lstStyle/>
          <a:p>
            <a:r>
              <a:rPr lang="en-US" dirty="0"/>
              <a:t>This is an old earth theory. This theory states that the days in Genesis were really long periods of time. </a:t>
            </a:r>
          </a:p>
          <a:p>
            <a:r>
              <a:rPr lang="en-US" dirty="0"/>
              <a:t>This view is also called a “</a:t>
            </a:r>
            <a:r>
              <a:rPr lang="en-US" dirty="0" err="1"/>
              <a:t>concordist</a:t>
            </a:r>
            <a:r>
              <a:rPr lang="en-US" dirty="0"/>
              <a:t>” view because it seeks to concord with the Bible. This view states the earth is around 4.5 billion and so agrees with many scientists</a:t>
            </a:r>
          </a:p>
          <a:p>
            <a:r>
              <a:rPr lang="en-US" dirty="0"/>
              <a:t>Radiometric dating is commonly used with this theory</a:t>
            </a:r>
          </a:p>
          <a:p>
            <a:r>
              <a:rPr lang="en-US" dirty="0"/>
              <a:t>This theory also states that liquid magma takes 1 million years to cool</a:t>
            </a:r>
          </a:p>
          <a:p>
            <a:r>
              <a:rPr lang="en-US" dirty="0"/>
              <a:t>Also continental drifting could not occur in young earth</a:t>
            </a:r>
          </a:p>
        </p:txBody>
      </p:sp>
    </p:spTree>
    <p:extLst>
      <p:ext uri="{BB962C8B-B14F-4D97-AF65-F5344CB8AC3E}">
        <p14:creationId xmlns:p14="http://schemas.microsoft.com/office/powerpoint/2010/main" val="202308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DB7C-397B-4545-B368-F7A298AA1971}"/>
              </a:ext>
            </a:extLst>
          </p:cNvPr>
          <p:cNvSpPr>
            <a:spLocks noGrp="1"/>
          </p:cNvSpPr>
          <p:nvPr>
            <p:ph type="title"/>
          </p:nvPr>
        </p:nvSpPr>
        <p:spPr/>
        <p:txBody>
          <a:bodyPr/>
          <a:lstStyle/>
          <a:p>
            <a:r>
              <a:rPr lang="en-US" dirty="0"/>
              <a:t>Day-Age View</a:t>
            </a:r>
          </a:p>
        </p:txBody>
      </p:sp>
      <p:sp>
        <p:nvSpPr>
          <p:cNvPr id="3" name="Content Placeholder 2">
            <a:extLst>
              <a:ext uri="{FF2B5EF4-FFF2-40B4-BE49-F238E27FC236}">
                <a16:creationId xmlns:a16="http://schemas.microsoft.com/office/drawing/2014/main" id="{135F93D3-6306-4942-889E-00AED3311FE8}"/>
              </a:ext>
            </a:extLst>
          </p:cNvPr>
          <p:cNvSpPr>
            <a:spLocks noGrp="1"/>
          </p:cNvSpPr>
          <p:nvPr>
            <p:ph idx="1"/>
          </p:nvPr>
        </p:nvSpPr>
        <p:spPr/>
        <p:txBody>
          <a:bodyPr/>
          <a:lstStyle/>
          <a:p>
            <a:r>
              <a:rPr lang="en-US" dirty="0"/>
              <a:t>This view (scientific) puts sea creatures ahead of trees and fish before birds but Genesis contradicts this</a:t>
            </a:r>
          </a:p>
          <a:p>
            <a:r>
              <a:rPr lang="en-US" dirty="0"/>
              <a:t>This view also puts sun, moon, and stars millions of years after plants and trees</a:t>
            </a:r>
          </a:p>
        </p:txBody>
      </p:sp>
    </p:spTree>
    <p:extLst>
      <p:ext uri="{BB962C8B-B14F-4D97-AF65-F5344CB8AC3E}">
        <p14:creationId xmlns:p14="http://schemas.microsoft.com/office/powerpoint/2010/main" val="227807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C32F-64FC-7948-9704-A5A2595A757B}"/>
              </a:ext>
            </a:extLst>
          </p:cNvPr>
          <p:cNvSpPr>
            <a:spLocks noGrp="1"/>
          </p:cNvSpPr>
          <p:nvPr>
            <p:ph type="title"/>
          </p:nvPr>
        </p:nvSpPr>
        <p:spPr/>
        <p:txBody>
          <a:bodyPr/>
          <a:lstStyle/>
          <a:p>
            <a:r>
              <a:rPr lang="en-US" dirty="0"/>
              <a:t>Literary Framework View</a:t>
            </a:r>
          </a:p>
        </p:txBody>
      </p:sp>
      <p:sp>
        <p:nvSpPr>
          <p:cNvPr id="3" name="Content Placeholder 2">
            <a:extLst>
              <a:ext uri="{FF2B5EF4-FFF2-40B4-BE49-F238E27FC236}">
                <a16:creationId xmlns:a16="http://schemas.microsoft.com/office/drawing/2014/main" id="{AE39390C-CFF5-A549-AF17-077D1391EA6E}"/>
              </a:ext>
            </a:extLst>
          </p:cNvPr>
          <p:cNvSpPr>
            <a:spLocks noGrp="1"/>
          </p:cNvSpPr>
          <p:nvPr>
            <p:ph idx="1"/>
          </p:nvPr>
        </p:nvSpPr>
        <p:spPr/>
        <p:txBody>
          <a:bodyPr/>
          <a:lstStyle/>
          <a:p>
            <a:r>
              <a:rPr lang="en-US" dirty="0"/>
              <a:t>Old earth theory</a:t>
            </a:r>
          </a:p>
          <a:p>
            <a:r>
              <a:rPr lang="en-US" dirty="0"/>
              <a:t>The 6 days in Genesis were not intended to be a sequence of chronological events but a “literary framework”</a:t>
            </a:r>
          </a:p>
          <a:p>
            <a:r>
              <a:rPr lang="en-US" dirty="0"/>
              <a:t>Day 1 Light-Day 4 sun, moon, and stars</a:t>
            </a:r>
          </a:p>
          <a:p>
            <a:r>
              <a:rPr lang="en-US" dirty="0"/>
              <a:t>Day 2 Sky and water-Day 5-Fish and birds</a:t>
            </a:r>
          </a:p>
          <a:p>
            <a:r>
              <a:rPr lang="en-US" dirty="0"/>
              <a:t>Day 3 Dry land and seas-Day 6-Animals and man</a:t>
            </a:r>
          </a:p>
        </p:txBody>
      </p:sp>
    </p:spTree>
    <p:extLst>
      <p:ext uri="{BB962C8B-B14F-4D97-AF65-F5344CB8AC3E}">
        <p14:creationId xmlns:p14="http://schemas.microsoft.com/office/powerpoint/2010/main" val="212728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8E8B-551A-214E-9B36-07DC2746DD0C}"/>
              </a:ext>
            </a:extLst>
          </p:cNvPr>
          <p:cNvSpPr>
            <a:spLocks noGrp="1"/>
          </p:cNvSpPr>
          <p:nvPr>
            <p:ph type="title"/>
          </p:nvPr>
        </p:nvSpPr>
        <p:spPr/>
        <p:txBody>
          <a:bodyPr/>
          <a:lstStyle/>
          <a:p>
            <a:r>
              <a:rPr lang="en-US" dirty="0"/>
              <a:t>Literary Framework</a:t>
            </a:r>
          </a:p>
        </p:txBody>
      </p:sp>
      <p:sp>
        <p:nvSpPr>
          <p:cNvPr id="3" name="Content Placeholder 2">
            <a:extLst>
              <a:ext uri="{FF2B5EF4-FFF2-40B4-BE49-F238E27FC236}">
                <a16:creationId xmlns:a16="http://schemas.microsoft.com/office/drawing/2014/main" id="{64F92DF6-4A74-BC4D-9E36-41ED945A9F73}"/>
              </a:ext>
            </a:extLst>
          </p:cNvPr>
          <p:cNvSpPr>
            <a:spLocks noGrp="1"/>
          </p:cNvSpPr>
          <p:nvPr>
            <p:ph idx="1"/>
          </p:nvPr>
        </p:nvSpPr>
        <p:spPr/>
        <p:txBody>
          <a:bodyPr/>
          <a:lstStyle/>
          <a:p>
            <a:r>
              <a:rPr lang="en-US" dirty="0"/>
              <a:t>Avoids conflicts over science and conflicts over Genesis creation</a:t>
            </a:r>
          </a:p>
          <a:p>
            <a:r>
              <a:rPr lang="en-US" dirty="0"/>
              <a:t>Most of Genesis suggests a chronological event(s) though</a:t>
            </a:r>
          </a:p>
          <a:p>
            <a:r>
              <a:rPr lang="en-US" dirty="0"/>
              <a:t>The days don’t add up perfectly either</a:t>
            </a:r>
          </a:p>
        </p:txBody>
      </p:sp>
    </p:spTree>
    <p:extLst>
      <p:ext uri="{BB962C8B-B14F-4D97-AF65-F5344CB8AC3E}">
        <p14:creationId xmlns:p14="http://schemas.microsoft.com/office/powerpoint/2010/main" val="152072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A91B-BFDD-FC4A-92DB-3AB3580BD992}"/>
              </a:ext>
            </a:extLst>
          </p:cNvPr>
          <p:cNvSpPr>
            <a:spLocks noGrp="1"/>
          </p:cNvSpPr>
          <p:nvPr>
            <p:ph type="title"/>
          </p:nvPr>
        </p:nvSpPr>
        <p:spPr/>
        <p:txBody>
          <a:bodyPr/>
          <a:lstStyle/>
          <a:p>
            <a:r>
              <a:rPr lang="en-US" dirty="0"/>
              <a:t>Mature Creation</a:t>
            </a:r>
          </a:p>
        </p:txBody>
      </p:sp>
      <p:sp>
        <p:nvSpPr>
          <p:cNvPr id="3" name="Content Placeholder 2">
            <a:extLst>
              <a:ext uri="{FF2B5EF4-FFF2-40B4-BE49-F238E27FC236}">
                <a16:creationId xmlns:a16="http://schemas.microsoft.com/office/drawing/2014/main" id="{49253DFE-0D18-6C4A-B1C0-EC0DEEE795D9}"/>
              </a:ext>
            </a:extLst>
          </p:cNvPr>
          <p:cNvSpPr>
            <a:spLocks noGrp="1"/>
          </p:cNvSpPr>
          <p:nvPr>
            <p:ph idx="1"/>
          </p:nvPr>
        </p:nvSpPr>
        <p:spPr/>
        <p:txBody>
          <a:bodyPr/>
          <a:lstStyle/>
          <a:p>
            <a:r>
              <a:rPr lang="en-US" dirty="0"/>
              <a:t>Young Earth</a:t>
            </a:r>
          </a:p>
          <a:p>
            <a:r>
              <a:rPr lang="en-US" dirty="0"/>
              <a:t>Since Adam and Eve appeared as mature adults this makes sense</a:t>
            </a:r>
          </a:p>
          <a:p>
            <a:r>
              <a:rPr lang="en-US" dirty="0"/>
              <a:t>Stars take thousands of years to reach the earth but they probably saw them</a:t>
            </a:r>
          </a:p>
          <a:p>
            <a:r>
              <a:rPr lang="en-US" dirty="0"/>
              <a:t>This view states that scientific testing cannot be accurate for billions of years</a:t>
            </a:r>
          </a:p>
          <a:p>
            <a:r>
              <a:rPr lang="en-US" dirty="0"/>
              <a:t>The argument against this view is fossils</a:t>
            </a:r>
          </a:p>
        </p:txBody>
      </p:sp>
    </p:spTree>
    <p:extLst>
      <p:ext uri="{BB962C8B-B14F-4D97-AF65-F5344CB8AC3E}">
        <p14:creationId xmlns:p14="http://schemas.microsoft.com/office/powerpoint/2010/main" val="325360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F2C2-7736-E940-B367-C594AC1B7C9A}"/>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51E9D6F2-B9CC-144E-82FE-D75CB29BC5D3}"/>
              </a:ext>
            </a:extLst>
          </p:cNvPr>
          <p:cNvSpPr>
            <a:spLocks noGrp="1"/>
          </p:cNvSpPr>
          <p:nvPr>
            <p:ph idx="1"/>
          </p:nvPr>
        </p:nvSpPr>
        <p:spPr/>
        <p:txBody>
          <a:bodyPr/>
          <a:lstStyle/>
          <a:p>
            <a:r>
              <a:rPr lang="en-US" dirty="0"/>
              <a:t>Gaps in genealogies</a:t>
            </a:r>
          </a:p>
          <a:p>
            <a:r>
              <a:rPr lang="en-US" dirty="0"/>
              <a:t>1 Chronicles 3:10-12 compared to Matthew 1:8-9. Matthew leaves out 3 names</a:t>
            </a:r>
          </a:p>
          <a:p>
            <a:r>
              <a:rPr lang="en-US" dirty="0"/>
              <a:t>Father of can mean he was the father of someone who led to Jotham</a:t>
            </a:r>
          </a:p>
          <a:p>
            <a:r>
              <a:rPr lang="en-US" dirty="0"/>
              <a:t>1 Chronicles 14:26-Shebuel son of Gershom son of Moses appointed by King David</a:t>
            </a:r>
          </a:p>
          <a:p>
            <a:r>
              <a:rPr lang="en-US" dirty="0"/>
              <a:t>Exodus 2:22-Gershom was son of Moses</a:t>
            </a:r>
          </a:p>
        </p:txBody>
      </p:sp>
    </p:spTree>
    <p:extLst>
      <p:ext uri="{BB962C8B-B14F-4D97-AF65-F5344CB8AC3E}">
        <p14:creationId xmlns:p14="http://schemas.microsoft.com/office/powerpoint/2010/main" val="707055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3166-35A3-4048-AD28-DACD97D4F7E1}"/>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C3A510A0-15C0-6448-80A3-8974825C1823}"/>
              </a:ext>
            </a:extLst>
          </p:cNvPr>
          <p:cNvSpPr>
            <a:spLocks noGrp="1"/>
          </p:cNvSpPr>
          <p:nvPr>
            <p:ph idx="1"/>
          </p:nvPr>
        </p:nvSpPr>
        <p:spPr/>
        <p:txBody>
          <a:bodyPr/>
          <a:lstStyle/>
          <a:p>
            <a:r>
              <a:rPr lang="en-US" dirty="0"/>
              <a:t>Carbon dating gives us a date of man 9,000-10,000 years</a:t>
            </a:r>
          </a:p>
          <a:p>
            <a:r>
              <a:rPr lang="en-US" dirty="0"/>
              <a:t>Old earth advocates wonder if animals lived before man</a:t>
            </a:r>
          </a:p>
          <a:p>
            <a:r>
              <a:rPr lang="en-US" dirty="0"/>
              <a:t>Scientific date says dinosaurs became extinct 65 million years ago but young earth say they were a part of God’s creation in the 6 days. Some say they perished with the flood</a:t>
            </a:r>
          </a:p>
        </p:txBody>
      </p:sp>
    </p:spTree>
    <p:extLst>
      <p:ext uri="{BB962C8B-B14F-4D97-AF65-F5344CB8AC3E}">
        <p14:creationId xmlns:p14="http://schemas.microsoft.com/office/powerpoint/2010/main" val="212533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0DA5-A591-5346-9287-4861BAECAA5A}"/>
              </a:ext>
            </a:extLst>
          </p:cNvPr>
          <p:cNvSpPr>
            <a:spLocks noGrp="1"/>
          </p:cNvSpPr>
          <p:nvPr>
            <p:ph type="title"/>
          </p:nvPr>
        </p:nvSpPr>
        <p:spPr/>
        <p:txBody>
          <a:bodyPr/>
          <a:lstStyle/>
          <a:p>
            <a:r>
              <a:rPr lang="en-US" dirty="0" err="1"/>
              <a:t>Condiderations</a:t>
            </a:r>
            <a:endParaRPr lang="en-US" dirty="0"/>
          </a:p>
        </p:txBody>
      </p:sp>
      <p:sp>
        <p:nvSpPr>
          <p:cNvPr id="3" name="Content Placeholder 2">
            <a:extLst>
              <a:ext uri="{FF2B5EF4-FFF2-40B4-BE49-F238E27FC236}">
                <a16:creationId xmlns:a16="http://schemas.microsoft.com/office/drawing/2014/main" id="{E9AD34C7-7E2F-3145-8CCE-40AF2772D4D1}"/>
              </a:ext>
            </a:extLst>
          </p:cNvPr>
          <p:cNvSpPr>
            <a:spLocks noGrp="1"/>
          </p:cNvSpPr>
          <p:nvPr>
            <p:ph idx="1"/>
          </p:nvPr>
        </p:nvSpPr>
        <p:spPr/>
        <p:txBody>
          <a:bodyPr>
            <a:normAutofit lnSpcReduction="10000"/>
          </a:bodyPr>
          <a:lstStyle/>
          <a:p>
            <a:r>
              <a:rPr lang="en-US" dirty="0"/>
              <a:t>Are the 6 days literally 24 hour days?</a:t>
            </a:r>
          </a:p>
          <a:p>
            <a:r>
              <a:rPr lang="en-US" dirty="0"/>
              <a:t>Hebrew word “</a:t>
            </a:r>
            <a:r>
              <a:rPr lang="en-US" dirty="0" err="1"/>
              <a:t>yom</a:t>
            </a:r>
            <a:r>
              <a:rPr lang="en-US" dirty="0"/>
              <a:t>” is sometimes used for logger periods than 24 hours such as Genesis 2:4</a:t>
            </a:r>
          </a:p>
          <a:p>
            <a:r>
              <a:rPr lang="en-US" dirty="0"/>
              <a:t>Job 20:28, Psalm 20:1, Proverbs 11:4, 21:31, 24:10, 25:13, Joel 1:15.</a:t>
            </a:r>
          </a:p>
          <a:p>
            <a:r>
              <a:rPr lang="en-US" dirty="0"/>
              <a:t>The 7</a:t>
            </a:r>
            <a:r>
              <a:rPr lang="en-US" baseline="30000" dirty="0"/>
              <a:t>th</a:t>
            </a:r>
            <a:r>
              <a:rPr lang="en-US" dirty="0"/>
              <a:t> day was not concluded as the others</a:t>
            </a:r>
          </a:p>
          <a:p>
            <a:r>
              <a:rPr lang="en-US" dirty="0"/>
              <a:t>Could plants in day 3 live that long without the sun in day 4?</a:t>
            </a:r>
          </a:p>
          <a:p>
            <a:r>
              <a:rPr lang="en-US" dirty="0"/>
              <a:t>We have to be careful being dogmatic on </a:t>
            </a:r>
            <a:r>
              <a:rPr lang="en-US"/>
              <a:t>any stance</a:t>
            </a:r>
          </a:p>
        </p:txBody>
      </p:sp>
    </p:spTree>
    <p:extLst>
      <p:ext uri="{BB962C8B-B14F-4D97-AF65-F5344CB8AC3E}">
        <p14:creationId xmlns:p14="http://schemas.microsoft.com/office/powerpoint/2010/main" val="84801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427D-0BA8-D746-815C-28F65D141668}"/>
              </a:ext>
            </a:extLst>
          </p:cNvPr>
          <p:cNvSpPr>
            <a:spLocks noGrp="1"/>
          </p:cNvSpPr>
          <p:nvPr>
            <p:ph type="title"/>
          </p:nvPr>
        </p:nvSpPr>
        <p:spPr/>
        <p:txBody>
          <a:bodyPr/>
          <a:lstStyle/>
          <a:p>
            <a:r>
              <a:rPr lang="en-US" dirty="0"/>
              <a:t>Creation</a:t>
            </a:r>
          </a:p>
        </p:txBody>
      </p:sp>
      <p:sp>
        <p:nvSpPr>
          <p:cNvPr id="3" name="Content Placeholder 2">
            <a:extLst>
              <a:ext uri="{FF2B5EF4-FFF2-40B4-BE49-F238E27FC236}">
                <a16:creationId xmlns:a16="http://schemas.microsoft.com/office/drawing/2014/main" id="{CF0E1B3C-AD9C-8246-9A17-ACDF1B7686E7}"/>
              </a:ext>
            </a:extLst>
          </p:cNvPr>
          <p:cNvSpPr>
            <a:spLocks noGrp="1"/>
          </p:cNvSpPr>
          <p:nvPr>
            <p:ph idx="1"/>
          </p:nvPr>
        </p:nvSpPr>
        <p:spPr/>
        <p:txBody>
          <a:bodyPr>
            <a:normAutofit fontScale="92500" lnSpcReduction="10000"/>
          </a:bodyPr>
          <a:lstStyle/>
          <a:p>
            <a:r>
              <a:rPr lang="en-US" dirty="0"/>
              <a:t>The Latin phrase “ex nihilo” meaning out of nothing is used</a:t>
            </a:r>
          </a:p>
          <a:p>
            <a:r>
              <a:rPr lang="en-US" dirty="0"/>
              <a:t>Bara-Only God</a:t>
            </a:r>
          </a:p>
          <a:p>
            <a:r>
              <a:rPr lang="en-US" dirty="0"/>
              <a:t>Psalm 33:6-By the word of the Lord the heavens were made,</a:t>
            </a:r>
            <a:br>
              <a:rPr lang="en-US" dirty="0"/>
            </a:br>
            <a:r>
              <a:rPr lang="en-US" dirty="0"/>
              <a:t>    their starry host by the breath of his mouth.</a:t>
            </a:r>
          </a:p>
          <a:p>
            <a:r>
              <a:rPr lang="en-US" dirty="0"/>
              <a:t>Psalm 33:9-For he spoke, and it came to be;</a:t>
            </a:r>
            <a:br>
              <a:rPr lang="en-US" dirty="0"/>
            </a:br>
            <a:r>
              <a:rPr lang="en-US" dirty="0"/>
              <a:t>    he commanded, and it stood firm</a:t>
            </a:r>
          </a:p>
          <a:p>
            <a:r>
              <a:rPr lang="en-US" dirty="0"/>
              <a:t>John 1:3-Through him all things were made; without him nothing was made that has been made. </a:t>
            </a:r>
          </a:p>
        </p:txBody>
      </p:sp>
    </p:spTree>
    <p:extLst>
      <p:ext uri="{BB962C8B-B14F-4D97-AF65-F5344CB8AC3E}">
        <p14:creationId xmlns:p14="http://schemas.microsoft.com/office/powerpoint/2010/main" val="181708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D1B7-4BE5-344A-A962-D50775C49488}"/>
              </a:ext>
            </a:extLst>
          </p:cNvPr>
          <p:cNvSpPr>
            <a:spLocks noGrp="1"/>
          </p:cNvSpPr>
          <p:nvPr>
            <p:ph type="title"/>
          </p:nvPr>
        </p:nvSpPr>
        <p:spPr/>
        <p:txBody>
          <a:bodyPr/>
          <a:lstStyle/>
          <a:p>
            <a:r>
              <a:rPr lang="en-US" dirty="0"/>
              <a:t>Spiritual Universe</a:t>
            </a:r>
          </a:p>
        </p:txBody>
      </p:sp>
      <p:sp>
        <p:nvSpPr>
          <p:cNvPr id="3" name="Content Placeholder 2">
            <a:extLst>
              <a:ext uri="{FF2B5EF4-FFF2-40B4-BE49-F238E27FC236}">
                <a16:creationId xmlns:a16="http://schemas.microsoft.com/office/drawing/2014/main" id="{26AFE4A7-4C96-5E4F-83FE-10B779BD75AB}"/>
              </a:ext>
            </a:extLst>
          </p:cNvPr>
          <p:cNvSpPr>
            <a:spLocks noGrp="1"/>
          </p:cNvSpPr>
          <p:nvPr>
            <p:ph idx="1"/>
          </p:nvPr>
        </p:nvSpPr>
        <p:spPr/>
        <p:txBody>
          <a:bodyPr/>
          <a:lstStyle/>
          <a:p>
            <a:r>
              <a:rPr lang="en-US" dirty="0"/>
              <a:t>God created heaven-Revelation 10:6-And he swore by him who lives for ever and ever, who created the heavens and all that is in them,</a:t>
            </a:r>
          </a:p>
          <a:p>
            <a:r>
              <a:rPr lang="en-US" dirty="0"/>
              <a:t>God created angels-Colossians 1:16-For in him all things were created: things in heaven and on earth, visible and invisible, whether thrones or powers or rulers or authorities; all things have been created through him and for him</a:t>
            </a:r>
          </a:p>
        </p:txBody>
      </p:sp>
    </p:spTree>
    <p:extLst>
      <p:ext uri="{BB962C8B-B14F-4D97-AF65-F5344CB8AC3E}">
        <p14:creationId xmlns:p14="http://schemas.microsoft.com/office/powerpoint/2010/main" val="296531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B09A-43A8-2745-8DA3-94EA5015D524}"/>
              </a:ext>
            </a:extLst>
          </p:cNvPr>
          <p:cNvSpPr>
            <a:spLocks noGrp="1"/>
          </p:cNvSpPr>
          <p:nvPr>
            <p:ph type="title"/>
          </p:nvPr>
        </p:nvSpPr>
        <p:spPr/>
        <p:txBody>
          <a:bodyPr/>
          <a:lstStyle/>
          <a:p>
            <a:r>
              <a:rPr lang="en-US" dirty="0"/>
              <a:t>Creation of Man</a:t>
            </a:r>
          </a:p>
        </p:txBody>
      </p:sp>
      <p:sp>
        <p:nvSpPr>
          <p:cNvPr id="3" name="Content Placeholder 2">
            <a:extLst>
              <a:ext uri="{FF2B5EF4-FFF2-40B4-BE49-F238E27FC236}">
                <a16:creationId xmlns:a16="http://schemas.microsoft.com/office/drawing/2014/main" id="{24A15006-6196-EC43-A424-BEF030B57077}"/>
              </a:ext>
            </a:extLst>
          </p:cNvPr>
          <p:cNvSpPr>
            <a:spLocks noGrp="1"/>
          </p:cNvSpPr>
          <p:nvPr>
            <p:ph idx="1"/>
          </p:nvPr>
        </p:nvSpPr>
        <p:spPr/>
        <p:txBody>
          <a:bodyPr>
            <a:normAutofit fontScale="85000" lnSpcReduction="20000"/>
          </a:bodyPr>
          <a:lstStyle/>
          <a:p>
            <a:r>
              <a:rPr lang="en-US" dirty="0"/>
              <a:t>Man-Genesis 2:7-Then the Lord God formed a man from the dust of the ground and breathed into his nostrils the breath of life, and the man became a living being.</a:t>
            </a:r>
          </a:p>
          <a:p>
            <a:r>
              <a:rPr lang="en-US" dirty="0"/>
              <a:t>Woman-Genesis 2:21-23-So the Lord God caused the man to fall into a deep sleep; and while he was sleeping, he took one of the man’s ribs and then closed up the place with flesh. </a:t>
            </a:r>
            <a:r>
              <a:rPr lang="en-US" b="1" baseline="30000" dirty="0"/>
              <a:t>22 </a:t>
            </a:r>
            <a:r>
              <a:rPr lang="en-US" dirty="0"/>
              <a:t>Then the Lord God made a woman from the rib</a:t>
            </a:r>
            <a:r>
              <a:rPr lang="en-US" baseline="30000" dirty="0"/>
              <a:t>]</a:t>
            </a:r>
            <a:r>
              <a:rPr lang="en-US" dirty="0"/>
              <a:t> he had taken out of the man, and he brought her to the man.</a:t>
            </a:r>
          </a:p>
          <a:p>
            <a:r>
              <a:rPr lang="en-US" b="1" baseline="30000" dirty="0"/>
              <a:t>23 </a:t>
            </a:r>
            <a:r>
              <a:rPr lang="en-US" dirty="0"/>
              <a:t>The man said,</a:t>
            </a:r>
          </a:p>
          <a:p>
            <a:r>
              <a:rPr lang="en-US" dirty="0"/>
              <a:t>“This is now bone of my bones</a:t>
            </a:r>
            <a:br>
              <a:rPr lang="en-US" dirty="0"/>
            </a:br>
            <a:r>
              <a:rPr lang="en-US" dirty="0"/>
              <a:t>    and flesh of my flesh;</a:t>
            </a:r>
            <a:br>
              <a:rPr lang="en-US" dirty="0"/>
            </a:br>
            <a:r>
              <a:rPr lang="en-US" dirty="0"/>
              <a:t>she shall be called ‘woman,’</a:t>
            </a:r>
            <a:br>
              <a:rPr lang="en-US" dirty="0"/>
            </a:br>
            <a:r>
              <a:rPr lang="en-US" dirty="0"/>
              <a:t>    for she was taken out of man.”</a:t>
            </a:r>
          </a:p>
          <a:p>
            <a:endParaRPr lang="en-US" dirty="0"/>
          </a:p>
        </p:txBody>
      </p:sp>
    </p:spTree>
    <p:extLst>
      <p:ext uri="{BB962C8B-B14F-4D97-AF65-F5344CB8AC3E}">
        <p14:creationId xmlns:p14="http://schemas.microsoft.com/office/powerpoint/2010/main" val="67075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2C44-139E-9449-BFE6-23FD8DCEA70B}"/>
              </a:ext>
            </a:extLst>
          </p:cNvPr>
          <p:cNvSpPr>
            <a:spLocks noGrp="1"/>
          </p:cNvSpPr>
          <p:nvPr>
            <p:ph type="title"/>
          </p:nvPr>
        </p:nvSpPr>
        <p:spPr/>
        <p:txBody>
          <a:bodyPr/>
          <a:lstStyle/>
          <a:p>
            <a:r>
              <a:rPr lang="en-US" dirty="0"/>
              <a:t>Creation</a:t>
            </a:r>
          </a:p>
        </p:txBody>
      </p:sp>
      <p:sp>
        <p:nvSpPr>
          <p:cNvPr id="3" name="Content Placeholder 2">
            <a:extLst>
              <a:ext uri="{FF2B5EF4-FFF2-40B4-BE49-F238E27FC236}">
                <a16:creationId xmlns:a16="http://schemas.microsoft.com/office/drawing/2014/main" id="{679616AF-914B-294D-A201-09B9644B1E31}"/>
              </a:ext>
            </a:extLst>
          </p:cNvPr>
          <p:cNvSpPr>
            <a:spLocks noGrp="1"/>
          </p:cNvSpPr>
          <p:nvPr>
            <p:ph idx="1"/>
          </p:nvPr>
        </p:nvSpPr>
        <p:spPr/>
        <p:txBody>
          <a:bodyPr/>
          <a:lstStyle/>
          <a:p>
            <a:r>
              <a:rPr lang="en-US" dirty="0"/>
              <a:t>Creation is distinct from God yet dependent upon Him</a:t>
            </a:r>
          </a:p>
          <a:p>
            <a:r>
              <a:rPr lang="en-US" dirty="0"/>
              <a:t>God is above His own creation but actively involved</a:t>
            </a:r>
          </a:p>
          <a:p>
            <a:r>
              <a:rPr lang="en-US" dirty="0"/>
              <a:t>Acts 17:25-And he is not served by human hands, as if he needed anything. Rather, he himself gives everyone life and breath and everything else.</a:t>
            </a:r>
          </a:p>
          <a:p>
            <a:r>
              <a:rPr lang="en-US" dirty="0"/>
              <a:t>Hebrews 1:3-The Son is the radiance of God’s glory and the exact representation of his being, sustaining all things by his powerful word. </a:t>
            </a:r>
          </a:p>
        </p:txBody>
      </p:sp>
    </p:spTree>
    <p:extLst>
      <p:ext uri="{BB962C8B-B14F-4D97-AF65-F5344CB8AC3E}">
        <p14:creationId xmlns:p14="http://schemas.microsoft.com/office/powerpoint/2010/main" val="141899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928E-672A-E744-83F4-88C0E10BC0BA}"/>
              </a:ext>
            </a:extLst>
          </p:cNvPr>
          <p:cNvSpPr>
            <a:spLocks noGrp="1"/>
          </p:cNvSpPr>
          <p:nvPr>
            <p:ph type="title"/>
          </p:nvPr>
        </p:nvSpPr>
        <p:spPr/>
        <p:txBody>
          <a:bodyPr>
            <a:normAutofit/>
          </a:bodyPr>
          <a:lstStyle/>
          <a:p>
            <a:r>
              <a:rPr lang="en-US" dirty="0"/>
              <a:t>Why Creation?</a:t>
            </a:r>
          </a:p>
        </p:txBody>
      </p:sp>
      <p:sp>
        <p:nvSpPr>
          <p:cNvPr id="3" name="Content Placeholder 2">
            <a:extLst>
              <a:ext uri="{FF2B5EF4-FFF2-40B4-BE49-F238E27FC236}">
                <a16:creationId xmlns:a16="http://schemas.microsoft.com/office/drawing/2014/main" id="{479D946F-076D-4140-8454-A4A7B330498C}"/>
              </a:ext>
            </a:extLst>
          </p:cNvPr>
          <p:cNvSpPr>
            <a:spLocks noGrp="1"/>
          </p:cNvSpPr>
          <p:nvPr>
            <p:ph idx="1"/>
          </p:nvPr>
        </p:nvSpPr>
        <p:spPr/>
        <p:txBody>
          <a:bodyPr>
            <a:normAutofit fontScale="92500" lnSpcReduction="20000"/>
          </a:bodyPr>
          <a:lstStyle/>
          <a:p>
            <a:r>
              <a:rPr lang="en-US" dirty="0"/>
              <a:t>God did not have to create the earth but He did so for His glory.</a:t>
            </a:r>
          </a:p>
          <a:p>
            <a:r>
              <a:rPr lang="en-US" dirty="0"/>
              <a:t>Psalm 19:1-2-The heavens declare the glory of God;</a:t>
            </a:r>
            <a:br>
              <a:rPr lang="en-US" dirty="0"/>
            </a:br>
            <a:r>
              <a:rPr lang="en-US" dirty="0"/>
              <a:t>    the skies proclaim the work of his hands.</a:t>
            </a:r>
            <a:br>
              <a:rPr lang="en-US" dirty="0"/>
            </a:br>
            <a:r>
              <a:rPr lang="en-US" b="1" baseline="30000" dirty="0"/>
              <a:t>2 </a:t>
            </a:r>
            <a:r>
              <a:rPr lang="en-US" dirty="0"/>
              <a:t>Day after day they pour forth speech;</a:t>
            </a:r>
            <a:br>
              <a:rPr lang="en-US" dirty="0"/>
            </a:br>
            <a:r>
              <a:rPr lang="en-US" dirty="0"/>
              <a:t>    night after night they reveal knowledge.</a:t>
            </a:r>
          </a:p>
          <a:p>
            <a:r>
              <a:rPr lang="en-US" dirty="0"/>
              <a:t>Revelation 4:11-“You are worthy, our Lord and God,</a:t>
            </a:r>
            <a:br>
              <a:rPr lang="en-US" dirty="0"/>
            </a:br>
            <a:r>
              <a:rPr lang="en-US" dirty="0"/>
              <a:t>    to receive glory and honor and power,</a:t>
            </a:r>
            <a:br>
              <a:rPr lang="en-US" dirty="0"/>
            </a:br>
            <a:r>
              <a:rPr lang="en-US" dirty="0"/>
              <a:t>for you created all things,</a:t>
            </a:r>
            <a:br>
              <a:rPr lang="en-US" dirty="0"/>
            </a:br>
            <a:r>
              <a:rPr lang="en-US" dirty="0"/>
              <a:t>    and by your will they were created</a:t>
            </a:r>
            <a:br>
              <a:rPr lang="en-US" dirty="0"/>
            </a:br>
            <a:r>
              <a:rPr lang="en-US" dirty="0"/>
              <a:t>    and have their being.”</a:t>
            </a:r>
          </a:p>
        </p:txBody>
      </p:sp>
    </p:spTree>
    <p:extLst>
      <p:ext uri="{BB962C8B-B14F-4D97-AF65-F5344CB8AC3E}">
        <p14:creationId xmlns:p14="http://schemas.microsoft.com/office/powerpoint/2010/main" val="102114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A313-7ED0-1B4B-9877-10607EE81B64}"/>
              </a:ext>
            </a:extLst>
          </p:cNvPr>
          <p:cNvSpPr>
            <a:spLocks noGrp="1"/>
          </p:cNvSpPr>
          <p:nvPr>
            <p:ph type="title"/>
          </p:nvPr>
        </p:nvSpPr>
        <p:spPr/>
        <p:txBody>
          <a:bodyPr/>
          <a:lstStyle/>
          <a:p>
            <a:r>
              <a:rPr lang="en-US" dirty="0"/>
              <a:t>Creation</a:t>
            </a:r>
          </a:p>
        </p:txBody>
      </p:sp>
      <p:sp>
        <p:nvSpPr>
          <p:cNvPr id="3" name="Content Placeholder 2">
            <a:extLst>
              <a:ext uri="{FF2B5EF4-FFF2-40B4-BE49-F238E27FC236}">
                <a16:creationId xmlns:a16="http://schemas.microsoft.com/office/drawing/2014/main" id="{369D9087-3F7E-8844-8D5C-62D38AA52591}"/>
              </a:ext>
            </a:extLst>
          </p:cNvPr>
          <p:cNvSpPr>
            <a:spLocks noGrp="1"/>
          </p:cNvSpPr>
          <p:nvPr>
            <p:ph idx="1"/>
          </p:nvPr>
        </p:nvSpPr>
        <p:spPr/>
        <p:txBody>
          <a:bodyPr/>
          <a:lstStyle/>
          <a:p>
            <a:r>
              <a:rPr lang="en-US" dirty="0"/>
              <a:t>God’s creation was not dualism. In dualism there is the Maker and then the materials that he utilizes. God did not work on something already existing. If this was the case God would not be infinite as something else would have always existed. </a:t>
            </a:r>
          </a:p>
          <a:p>
            <a:r>
              <a:rPr lang="en-US" dirty="0"/>
              <a:t>Nothing made is intrinsically evil. Dualism says since God didn’t create everything evil can exist in some things so he cannot be blamed for sin</a:t>
            </a:r>
          </a:p>
          <a:p>
            <a:r>
              <a:rPr lang="en-US" dirty="0"/>
              <a:t>Human sin comes from human freedom though</a:t>
            </a:r>
          </a:p>
        </p:txBody>
      </p:sp>
    </p:spTree>
    <p:extLst>
      <p:ext uri="{BB962C8B-B14F-4D97-AF65-F5344CB8AC3E}">
        <p14:creationId xmlns:p14="http://schemas.microsoft.com/office/powerpoint/2010/main" val="185384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38A2-2406-ED4D-B8F1-AC3280717158}"/>
              </a:ext>
            </a:extLst>
          </p:cNvPr>
          <p:cNvSpPr>
            <a:spLocks noGrp="1"/>
          </p:cNvSpPr>
          <p:nvPr>
            <p:ph type="title"/>
          </p:nvPr>
        </p:nvSpPr>
        <p:spPr/>
        <p:txBody>
          <a:bodyPr/>
          <a:lstStyle/>
          <a:p>
            <a:r>
              <a:rPr lang="en-US" dirty="0"/>
              <a:t>Creation</a:t>
            </a:r>
          </a:p>
        </p:txBody>
      </p:sp>
      <p:sp>
        <p:nvSpPr>
          <p:cNvPr id="3" name="Content Placeholder 2">
            <a:extLst>
              <a:ext uri="{FF2B5EF4-FFF2-40B4-BE49-F238E27FC236}">
                <a16:creationId xmlns:a16="http://schemas.microsoft.com/office/drawing/2014/main" id="{FF4E68FD-FE39-5646-B0A3-CE319F7AB99B}"/>
              </a:ext>
            </a:extLst>
          </p:cNvPr>
          <p:cNvSpPr>
            <a:spLocks noGrp="1"/>
          </p:cNvSpPr>
          <p:nvPr>
            <p:ph idx="1"/>
          </p:nvPr>
        </p:nvSpPr>
        <p:spPr/>
        <p:txBody>
          <a:bodyPr/>
          <a:lstStyle/>
          <a:p>
            <a:r>
              <a:rPr lang="en-US" dirty="0"/>
              <a:t>Creation also guards against depreciating the incarnation. If the body was evil then Christ could not become flesh</a:t>
            </a:r>
          </a:p>
          <a:p>
            <a:r>
              <a:rPr lang="en-US" dirty="0"/>
              <a:t>Creationism also guards against asceticism. When people believe the physical is evil they shun the body and any type of human satisfaction</a:t>
            </a:r>
          </a:p>
          <a:p>
            <a:r>
              <a:rPr lang="en-US" dirty="0"/>
              <a:t>Creationism causes us to be good stewards of His creation</a:t>
            </a:r>
          </a:p>
          <a:p>
            <a:endParaRPr lang="en-US" dirty="0"/>
          </a:p>
        </p:txBody>
      </p:sp>
    </p:spTree>
    <p:extLst>
      <p:ext uri="{BB962C8B-B14F-4D97-AF65-F5344CB8AC3E}">
        <p14:creationId xmlns:p14="http://schemas.microsoft.com/office/powerpoint/2010/main" val="1147170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3059</TotalTime>
  <Words>1118</Words>
  <Application>Microsoft Macintosh PowerPoint</Application>
  <PresentationFormat>Widescreen</PresentationFormat>
  <Paragraphs>125</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Garamond</vt:lpstr>
      <vt:lpstr>Organic</vt:lpstr>
      <vt:lpstr>Creation</vt:lpstr>
      <vt:lpstr>Why study Creation?</vt:lpstr>
      <vt:lpstr>Creation</vt:lpstr>
      <vt:lpstr>Spiritual Universe</vt:lpstr>
      <vt:lpstr>Creation of Man</vt:lpstr>
      <vt:lpstr>Creation</vt:lpstr>
      <vt:lpstr>Why Creation?</vt:lpstr>
      <vt:lpstr>Creation</vt:lpstr>
      <vt:lpstr>Creation</vt:lpstr>
      <vt:lpstr>Creation and Science</vt:lpstr>
      <vt:lpstr>Creation and Science</vt:lpstr>
      <vt:lpstr>Creation and Science</vt:lpstr>
      <vt:lpstr>Creation and Science</vt:lpstr>
      <vt:lpstr>Theistic Evolution</vt:lpstr>
      <vt:lpstr>Theistic Evolution</vt:lpstr>
      <vt:lpstr>Science </vt:lpstr>
      <vt:lpstr>Christian Views</vt:lpstr>
      <vt:lpstr>Gap Theory-Old Earth</vt:lpstr>
      <vt:lpstr>Flood Theory-Young Earth</vt:lpstr>
      <vt:lpstr>Day-Age View</vt:lpstr>
      <vt:lpstr>Day-Age View</vt:lpstr>
      <vt:lpstr>Literary Framework View</vt:lpstr>
      <vt:lpstr>Literary Framework</vt:lpstr>
      <vt:lpstr>Mature Creation</vt:lpstr>
      <vt:lpstr>Considerations</vt:lpstr>
      <vt:lpstr>Considerations</vt:lpstr>
      <vt:lpstr>Condiderations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dc:title>
  <dc:creator>Brian McCollum</dc:creator>
  <cp:lastModifiedBy>Brian McCollum</cp:lastModifiedBy>
  <cp:revision>19</cp:revision>
  <dcterms:created xsi:type="dcterms:W3CDTF">2019-03-25T16:08:32Z</dcterms:created>
  <dcterms:modified xsi:type="dcterms:W3CDTF">2019-03-27T19:08:28Z</dcterms:modified>
</cp:coreProperties>
</file>