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6"/>
  </p:normalViewPr>
  <p:slideViewPr>
    <p:cSldViewPr snapToGrid="0" snapToObjects="1">
      <p:cViewPr varScale="1">
        <p:scale>
          <a:sx n="110" d="100"/>
          <a:sy n="110" d="100"/>
        </p:scale>
        <p:origin x="63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2/6/19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2/6/19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2/6/19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2/6/19</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2/6/19</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2/6/19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2/6/19</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2/6/19</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2/6/19</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956F4-18D0-BF47-BA01-9861400BCDF3}"/>
              </a:ext>
            </a:extLst>
          </p:cNvPr>
          <p:cNvSpPr>
            <a:spLocks noGrp="1"/>
          </p:cNvSpPr>
          <p:nvPr>
            <p:ph type="ctrTitle"/>
          </p:nvPr>
        </p:nvSpPr>
        <p:spPr/>
        <p:txBody>
          <a:bodyPr>
            <a:normAutofit/>
          </a:bodyPr>
          <a:lstStyle/>
          <a:p>
            <a:r>
              <a:rPr lang="en-US" sz="6000" dirty="0"/>
              <a:t>Doctrine of God</a:t>
            </a:r>
          </a:p>
        </p:txBody>
      </p:sp>
      <p:sp>
        <p:nvSpPr>
          <p:cNvPr id="3" name="Subtitle 2">
            <a:extLst>
              <a:ext uri="{FF2B5EF4-FFF2-40B4-BE49-F238E27FC236}">
                <a16:creationId xmlns:a16="http://schemas.microsoft.com/office/drawing/2014/main" id="{6D1AB6A2-22E5-1248-8ADE-FF459C09FEE9}"/>
              </a:ext>
            </a:extLst>
          </p:cNvPr>
          <p:cNvSpPr>
            <a:spLocks noGrp="1"/>
          </p:cNvSpPr>
          <p:nvPr>
            <p:ph type="subTitle" idx="1"/>
          </p:nvPr>
        </p:nvSpPr>
        <p:spPr/>
        <p:txBody>
          <a:bodyPr>
            <a:normAutofit/>
          </a:bodyPr>
          <a:lstStyle/>
          <a:p>
            <a:r>
              <a:rPr lang="en-US" sz="2800" dirty="0"/>
              <a:t>Communicable Attributes</a:t>
            </a:r>
          </a:p>
        </p:txBody>
      </p:sp>
    </p:spTree>
    <p:extLst>
      <p:ext uri="{BB962C8B-B14F-4D97-AF65-F5344CB8AC3E}">
        <p14:creationId xmlns:p14="http://schemas.microsoft.com/office/powerpoint/2010/main" val="3205662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431AE-C968-5C4A-BDB3-E1FB765056A9}"/>
              </a:ext>
            </a:extLst>
          </p:cNvPr>
          <p:cNvSpPr>
            <a:spLocks noGrp="1"/>
          </p:cNvSpPr>
          <p:nvPr>
            <p:ph type="title"/>
          </p:nvPr>
        </p:nvSpPr>
        <p:spPr/>
        <p:txBody>
          <a:bodyPr/>
          <a:lstStyle/>
          <a:p>
            <a:r>
              <a:rPr lang="en-US" dirty="0"/>
              <a:t>Moral Attributes</a:t>
            </a:r>
          </a:p>
        </p:txBody>
      </p:sp>
      <p:sp>
        <p:nvSpPr>
          <p:cNvPr id="3" name="Content Placeholder 2">
            <a:extLst>
              <a:ext uri="{FF2B5EF4-FFF2-40B4-BE49-F238E27FC236}">
                <a16:creationId xmlns:a16="http://schemas.microsoft.com/office/drawing/2014/main" id="{E0556E6A-15C7-504E-A1BC-FEE63770CF05}"/>
              </a:ext>
            </a:extLst>
          </p:cNvPr>
          <p:cNvSpPr>
            <a:spLocks noGrp="1"/>
          </p:cNvSpPr>
          <p:nvPr>
            <p:ph idx="1"/>
          </p:nvPr>
        </p:nvSpPr>
        <p:spPr/>
        <p:txBody>
          <a:bodyPr>
            <a:normAutofit/>
          </a:bodyPr>
          <a:lstStyle/>
          <a:p>
            <a:r>
              <a:rPr lang="en-US" sz="2400" dirty="0"/>
              <a:t>2. Love-Eternally gives himself to others</a:t>
            </a:r>
          </a:p>
          <a:p>
            <a:r>
              <a:rPr lang="en-US" sz="2400" dirty="0"/>
              <a:t>1 John 4:8-10-God is love</a:t>
            </a:r>
          </a:p>
          <a:p>
            <a:r>
              <a:rPr lang="en-US" sz="2400" dirty="0"/>
              <a:t>John 3:16</a:t>
            </a:r>
          </a:p>
          <a:p>
            <a:r>
              <a:rPr lang="en-US" sz="2400" dirty="0"/>
              <a:t>Romans 5:8-God showed his love while we were sinners Christ died for us</a:t>
            </a:r>
          </a:p>
          <a:p>
            <a:r>
              <a:rPr lang="en-US" sz="2400" dirty="0"/>
              <a:t>Matthew 22:37-38-Great Commandment</a:t>
            </a:r>
          </a:p>
        </p:txBody>
      </p:sp>
    </p:spTree>
    <p:extLst>
      <p:ext uri="{BB962C8B-B14F-4D97-AF65-F5344CB8AC3E}">
        <p14:creationId xmlns:p14="http://schemas.microsoft.com/office/powerpoint/2010/main" val="3918391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3E54C-9ECE-8F4F-86A2-744F0CC09D55}"/>
              </a:ext>
            </a:extLst>
          </p:cNvPr>
          <p:cNvSpPr>
            <a:spLocks noGrp="1"/>
          </p:cNvSpPr>
          <p:nvPr>
            <p:ph type="title"/>
          </p:nvPr>
        </p:nvSpPr>
        <p:spPr/>
        <p:txBody>
          <a:bodyPr/>
          <a:lstStyle/>
          <a:p>
            <a:r>
              <a:rPr lang="en-US" dirty="0"/>
              <a:t>Moral Attributes</a:t>
            </a:r>
          </a:p>
        </p:txBody>
      </p:sp>
      <p:sp>
        <p:nvSpPr>
          <p:cNvPr id="3" name="Content Placeholder 2">
            <a:extLst>
              <a:ext uri="{FF2B5EF4-FFF2-40B4-BE49-F238E27FC236}">
                <a16:creationId xmlns:a16="http://schemas.microsoft.com/office/drawing/2014/main" id="{57D63F45-A55D-964E-86E5-FC62319413F9}"/>
              </a:ext>
            </a:extLst>
          </p:cNvPr>
          <p:cNvSpPr>
            <a:spLocks noGrp="1"/>
          </p:cNvSpPr>
          <p:nvPr>
            <p:ph idx="1"/>
          </p:nvPr>
        </p:nvSpPr>
        <p:spPr/>
        <p:txBody>
          <a:bodyPr>
            <a:normAutofit/>
          </a:bodyPr>
          <a:lstStyle/>
          <a:p>
            <a:r>
              <a:rPr lang="en-US" sz="2400" dirty="0"/>
              <a:t>3. Mercy and grace</a:t>
            </a:r>
          </a:p>
          <a:p>
            <a:r>
              <a:rPr lang="en-US" sz="2400" dirty="0"/>
              <a:t>Mercy-Not getting something we deserve</a:t>
            </a:r>
          </a:p>
          <a:p>
            <a:r>
              <a:rPr lang="en-US" sz="2400" dirty="0"/>
              <a:t>Grace-Getting something we do not deserve</a:t>
            </a:r>
          </a:p>
          <a:p>
            <a:r>
              <a:rPr lang="en-US" sz="2400" dirty="0"/>
              <a:t>2 Samuel 24:14-Let us fall on the hand of the Lord for his mercy is great</a:t>
            </a:r>
          </a:p>
          <a:p>
            <a:r>
              <a:rPr lang="en-US" sz="2400" dirty="0"/>
              <a:t>Romans 11:6-If by grace it is no longer on the basis of works…</a:t>
            </a:r>
          </a:p>
        </p:txBody>
      </p:sp>
    </p:spTree>
    <p:extLst>
      <p:ext uri="{BB962C8B-B14F-4D97-AF65-F5344CB8AC3E}">
        <p14:creationId xmlns:p14="http://schemas.microsoft.com/office/powerpoint/2010/main" val="3174830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BB8B2-762B-264D-8F75-6B7628EDD6BA}"/>
              </a:ext>
            </a:extLst>
          </p:cNvPr>
          <p:cNvSpPr>
            <a:spLocks noGrp="1"/>
          </p:cNvSpPr>
          <p:nvPr>
            <p:ph type="title"/>
          </p:nvPr>
        </p:nvSpPr>
        <p:spPr/>
        <p:txBody>
          <a:bodyPr/>
          <a:lstStyle/>
          <a:p>
            <a:r>
              <a:rPr lang="en-US" dirty="0"/>
              <a:t>Moral Attributes</a:t>
            </a:r>
          </a:p>
        </p:txBody>
      </p:sp>
      <p:sp>
        <p:nvSpPr>
          <p:cNvPr id="3" name="Content Placeholder 2">
            <a:extLst>
              <a:ext uri="{FF2B5EF4-FFF2-40B4-BE49-F238E27FC236}">
                <a16:creationId xmlns:a16="http://schemas.microsoft.com/office/drawing/2014/main" id="{A8301F37-066A-594E-AE78-53432E48C3ED}"/>
              </a:ext>
            </a:extLst>
          </p:cNvPr>
          <p:cNvSpPr>
            <a:spLocks noGrp="1"/>
          </p:cNvSpPr>
          <p:nvPr>
            <p:ph idx="1"/>
          </p:nvPr>
        </p:nvSpPr>
        <p:spPr/>
        <p:txBody>
          <a:bodyPr>
            <a:normAutofit/>
          </a:bodyPr>
          <a:lstStyle/>
          <a:p>
            <a:r>
              <a:rPr lang="en-US" sz="2400" dirty="0"/>
              <a:t>4. Patience-Withholding punishment for those who deserve it</a:t>
            </a:r>
          </a:p>
          <a:p>
            <a:r>
              <a:rPr lang="en-US" sz="2400" dirty="0"/>
              <a:t>God is slow to anger</a:t>
            </a:r>
          </a:p>
          <a:p>
            <a:r>
              <a:rPr lang="en-US" sz="2400" dirty="0"/>
              <a:t>Perfect patience 1 Timothy 3:16</a:t>
            </a:r>
          </a:p>
          <a:p>
            <a:r>
              <a:rPr lang="en-US" sz="2400" dirty="0"/>
              <a:t>James 1:19-Slow to anger</a:t>
            </a:r>
          </a:p>
          <a:p>
            <a:r>
              <a:rPr lang="en-US" sz="2400" dirty="0"/>
              <a:t>Patient in suffering 1 Peter 2:20</a:t>
            </a:r>
          </a:p>
        </p:txBody>
      </p:sp>
    </p:spTree>
    <p:extLst>
      <p:ext uri="{BB962C8B-B14F-4D97-AF65-F5344CB8AC3E}">
        <p14:creationId xmlns:p14="http://schemas.microsoft.com/office/powerpoint/2010/main" val="626361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08EB7-5C77-8A4C-A3DE-84413845364E}"/>
              </a:ext>
            </a:extLst>
          </p:cNvPr>
          <p:cNvSpPr>
            <a:spLocks noGrp="1"/>
          </p:cNvSpPr>
          <p:nvPr>
            <p:ph type="title"/>
          </p:nvPr>
        </p:nvSpPr>
        <p:spPr/>
        <p:txBody>
          <a:bodyPr/>
          <a:lstStyle/>
          <a:p>
            <a:r>
              <a:rPr lang="en-US" dirty="0"/>
              <a:t>Moral Attributes</a:t>
            </a:r>
          </a:p>
        </p:txBody>
      </p:sp>
      <p:sp>
        <p:nvSpPr>
          <p:cNvPr id="3" name="Content Placeholder 2">
            <a:extLst>
              <a:ext uri="{FF2B5EF4-FFF2-40B4-BE49-F238E27FC236}">
                <a16:creationId xmlns:a16="http://schemas.microsoft.com/office/drawing/2014/main" id="{4BE0A9F1-724A-1243-992E-08159D648E1C}"/>
              </a:ext>
            </a:extLst>
          </p:cNvPr>
          <p:cNvSpPr>
            <a:spLocks noGrp="1"/>
          </p:cNvSpPr>
          <p:nvPr>
            <p:ph idx="1"/>
          </p:nvPr>
        </p:nvSpPr>
        <p:spPr/>
        <p:txBody>
          <a:bodyPr>
            <a:normAutofit/>
          </a:bodyPr>
          <a:lstStyle/>
          <a:p>
            <a:r>
              <a:rPr lang="en-US" sz="2400" dirty="0"/>
              <a:t>Holiness-Separated from sin and seeking his own honor</a:t>
            </a:r>
          </a:p>
          <a:p>
            <a:r>
              <a:rPr lang="en-US" sz="2400" dirty="0"/>
              <a:t>1 Peter 1:16-Be holy for I am holy</a:t>
            </a:r>
          </a:p>
          <a:p>
            <a:r>
              <a:rPr lang="en-US" sz="2400" dirty="0"/>
              <a:t>Hebrews 12:10-Strive for holiness</a:t>
            </a:r>
          </a:p>
        </p:txBody>
      </p:sp>
    </p:spTree>
    <p:extLst>
      <p:ext uri="{BB962C8B-B14F-4D97-AF65-F5344CB8AC3E}">
        <p14:creationId xmlns:p14="http://schemas.microsoft.com/office/powerpoint/2010/main" val="2623204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C18BA-DBC7-E344-B605-8903899E38C1}"/>
              </a:ext>
            </a:extLst>
          </p:cNvPr>
          <p:cNvSpPr>
            <a:spLocks noGrp="1"/>
          </p:cNvSpPr>
          <p:nvPr>
            <p:ph type="title"/>
          </p:nvPr>
        </p:nvSpPr>
        <p:spPr/>
        <p:txBody>
          <a:bodyPr/>
          <a:lstStyle/>
          <a:p>
            <a:r>
              <a:rPr lang="en-US" dirty="0"/>
              <a:t>Communicable Attributes</a:t>
            </a:r>
          </a:p>
        </p:txBody>
      </p:sp>
      <p:sp>
        <p:nvSpPr>
          <p:cNvPr id="3" name="Content Placeholder 2">
            <a:extLst>
              <a:ext uri="{FF2B5EF4-FFF2-40B4-BE49-F238E27FC236}">
                <a16:creationId xmlns:a16="http://schemas.microsoft.com/office/drawing/2014/main" id="{AC8904AC-EBA7-E44E-90A2-BF77F1E7900B}"/>
              </a:ext>
            </a:extLst>
          </p:cNvPr>
          <p:cNvSpPr>
            <a:spLocks noGrp="1"/>
          </p:cNvSpPr>
          <p:nvPr>
            <p:ph idx="1"/>
          </p:nvPr>
        </p:nvSpPr>
        <p:spPr/>
        <p:txBody>
          <a:bodyPr>
            <a:normAutofit/>
          </a:bodyPr>
          <a:lstStyle/>
          <a:p>
            <a:r>
              <a:rPr lang="en-US" sz="2800" dirty="0"/>
              <a:t>Attributes that are more shared with us</a:t>
            </a:r>
          </a:p>
          <a:p>
            <a:r>
              <a:rPr lang="en-US" sz="2800" dirty="0"/>
              <a:t>Categorizing is not important but understanding the attributes is</a:t>
            </a:r>
          </a:p>
        </p:txBody>
      </p:sp>
    </p:spTree>
    <p:extLst>
      <p:ext uri="{BB962C8B-B14F-4D97-AF65-F5344CB8AC3E}">
        <p14:creationId xmlns:p14="http://schemas.microsoft.com/office/powerpoint/2010/main" val="2127152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944F1-B91E-8A4A-9723-7D3321E366DA}"/>
              </a:ext>
            </a:extLst>
          </p:cNvPr>
          <p:cNvSpPr>
            <a:spLocks noGrp="1"/>
          </p:cNvSpPr>
          <p:nvPr>
            <p:ph type="title"/>
          </p:nvPr>
        </p:nvSpPr>
        <p:spPr/>
        <p:txBody>
          <a:bodyPr/>
          <a:lstStyle/>
          <a:p>
            <a:r>
              <a:rPr lang="en-US" dirty="0"/>
              <a:t>God’s Being</a:t>
            </a:r>
          </a:p>
        </p:txBody>
      </p:sp>
      <p:sp>
        <p:nvSpPr>
          <p:cNvPr id="3" name="Content Placeholder 2">
            <a:extLst>
              <a:ext uri="{FF2B5EF4-FFF2-40B4-BE49-F238E27FC236}">
                <a16:creationId xmlns:a16="http://schemas.microsoft.com/office/drawing/2014/main" id="{C6B333F9-60CD-1F42-BD89-E7FD55EBB79E}"/>
              </a:ext>
            </a:extLst>
          </p:cNvPr>
          <p:cNvSpPr>
            <a:spLocks noGrp="1"/>
          </p:cNvSpPr>
          <p:nvPr>
            <p:ph idx="1"/>
          </p:nvPr>
        </p:nvSpPr>
        <p:spPr/>
        <p:txBody>
          <a:bodyPr>
            <a:normAutofit/>
          </a:bodyPr>
          <a:lstStyle/>
          <a:p>
            <a:r>
              <a:rPr lang="en-US" sz="2400" dirty="0"/>
              <a:t>1. Spirituality-What is God made of? What is the material that forms His being?</a:t>
            </a:r>
          </a:p>
          <a:p>
            <a:r>
              <a:rPr lang="en-US" sz="2400" dirty="0"/>
              <a:t>John 4:24-God is spirit.</a:t>
            </a:r>
          </a:p>
          <a:p>
            <a:r>
              <a:rPr lang="en-US" sz="2400" dirty="0"/>
              <a:t>Psalm 139:7-10</a:t>
            </a:r>
          </a:p>
          <a:p>
            <a:r>
              <a:rPr lang="en-US" sz="2400" dirty="0"/>
              <a:t>God exists as a being that is not made of any matter, has no parts or dimensions, is unable to be perceived by our bodily senses, and is more excellent than any other kind of existence-Grudem</a:t>
            </a:r>
          </a:p>
        </p:txBody>
      </p:sp>
    </p:spTree>
    <p:extLst>
      <p:ext uri="{BB962C8B-B14F-4D97-AF65-F5344CB8AC3E}">
        <p14:creationId xmlns:p14="http://schemas.microsoft.com/office/powerpoint/2010/main" val="1215911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CC932-A11E-3340-87D8-4756A0FE2690}"/>
              </a:ext>
            </a:extLst>
          </p:cNvPr>
          <p:cNvSpPr>
            <a:spLocks noGrp="1"/>
          </p:cNvSpPr>
          <p:nvPr>
            <p:ph type="title"/>
          </p:nvPr>
        </p:nvSpPr>
        <p:spPr/>
        <p:txBody>
          <a:bodyPr/>
          <a:lstStyle/>
          <a:p>
            <a:r>
              <a:rPr lang="en-US" dirty="0"/>
              <a:t>God’s Being</a:t>
            </a:r>
          </a:p>
        </p:txBody>
      </p:sp>
      <p:sp>
        <p:nvSpPr>
          <p:cNvPr id="3" name="Content Placeholder 2">
            <a:extLst>
              <a:ext uri="{FF2B5EF4-FFF2-40B4-BE49-F238E27FC236}">
                <a16:creationId xmlns:a16="http://schemas.microsoft.com/office/drawing/2014/main" id="{E499FF2E-12FB-6D4B-8D89-614749D1D797}"/>
              </a:ext>
            </a:extLst>
          </p:cNvPr>
          <p:cNvSpPr>
            <a:spLocks noGrp="1"/>
          </p:cNvSpPr>
          <p:nvPr>
            <p:ph idx="1"/>
          </p:nvPr>
        </p:nvSpPr>
        <p:spPr/>
        <p:txBody>
          <a:bodyPr>
            <a:normAutofit/>
          </a:bodyPr>
          <a:lstStyle/>
          <a:p>
            <a:r>
              <a:rPr lang="en-US" sz="2400" dirty="0"/>
              <a:t>2. Invisibility-God’s total existence will never be seen by us yet God still shoes himself to us through visible, created things.</a:t>
            </a:r>
          </a:p>
          <a:p>
            <a:r>
              <a:rPr lang="en-US" sz="2400" dirty="0"/>
              <a:t>John 1:18-No one has ever seen God</a:t>
            </a:r>
          </a:p>
          <a:p>
            <a:r>
              <a:rPr lang="en-US" sz="2400" dirty="0"/>
              <a:t>1 Timothy 6:16</a:t>
            </a:r>
          </a:p>
          <a:p>
            <a:r>
              <a:rPr lang="en-US" sz="2400" dirty="0"/>
              <a:t>The Lord spoke to Moses face to face-Exodus 33:11 but God would not let Moses see His face</a:t>
            </a:r>
          </a:p>
        </p:txBody>
      </p:sp>
    </p:spTree>
    <p:extLst>
      <p:ext uri="{BB962C8B-B14F-4D97-AF65-F5344CB8AC3E}">
        <p14:creationId xmlns:p14="http://schemas.microsoft.com/office/powerpoint/2010/main" val="765255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33512-BCAF-0944-A8E1-A92C48688ABE}"/>
              </a:ext>
            </a:extLst>
          </p:cNvPr>
          <p:cNvSpPr>
            <a:spLocks noGrp="1"/>
          </p:cNvSpPr>
          <p:nvPr>
            <p:ph type="title"/>
          </p:nvPr>
        </p:nvSpPr>
        <p:spPr/>
        <p:txBody>
          <a:bodyPr/>
          <a:lstStyle/>
          <a:p>
            <a:r>
              <a:rPr lang="en-US" dirty="0"/>
              <a:t>God’s Being</a:t>
            </a:r>
          </a:p>
        </p:txBody>
      </p:sp>
      <p:sp>
        <p:nvSpPr>
          <p:cNvPr id="3" name="Content Placeholder 2">
            <a:extLst>
              <a:ext uri="{FF2B5EF4-FFF2-40B4-BE49-F238E27FC236}">
                <a16:creationId xmlns:a16="http://schemas.microsoft.com/office/drawing/2014/main" id="{075E6485-A39F-184F-8285-3432D9482438}"/>
              </a:ext>
            </a:extLst>
          </p:cNvPr>
          <p:cNvSpPr>
            <a:spLocks noGrp="1"/>
          </p:cNvSpPr>
          <p:nvPr>
            <p:ph idx="1"/>
          </p:nvPr>
        </p:nvSpPr>
        <p:spPr/>
        <p:txBody>
          <a:bodyPr>
            <a:normAutofit/>
          </a:bodyPr>
          <a:lstStyle/>
          <a:p>
            <a:r>
              <a:rPr lang="en-US" sz="2400" dirty="0"/>
              <a:t>Theophany-An appearance of God: Abraham, Jacob, Israel (pillar of cloud and fire), Isaiah, etc.</a:t>
            </a:r>
          </a:p>
          <a:p>
            <a:r>
              <a:rPr lang="en-US" sz="2400" dirty="0"/>
              <a:t>John 14:9-He who has seen me has seen the Father</a:t>
            </a:r>
          </a:p>
          <a:p>
            <a:r>
              <a:rPr lang="en-US" sz="2400" dirty="0"/>
              <a:t>Will we see God in heaven?</a:t>
            </a:r>
          </a:p>
          <a:p>
            <a:r>
              <a:rPr lang="en-US" sz="2400" dirty="0"/>
              <a:t>Matthew 5:8-Blessed are the pure in heart for they will see God</a:t>
            </a:r>
          </a:p>
          <a:p>
            <a:r>
              <a:rPr lang="en-US" sz="2400" dirty="0"/>
              <a:t>We probably won’t know until we get to heaven</a:t>
            </a:r>
          </a:p>
        </p:txBody>
      </p:sp>
    </p:spTree>
    <p:extLst>
      <p:ext uri="{BB962C8B-B14F-4D97-AF65-F5344CB8AC3E}">
        <p14:creationId xmlns:p14="http://schemas.microsoft.com/office/powerpoint/2010/main" val="1672422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BD6C8-CC3D-B14D-902C-6236837B4C7A}"/>
              </a:ext>
            </a:extLst>
          </p:cNvPr>
          <p:cNvSpPr>
            <a:spLocks noGrp="1"/>
          </p:cNvSpPr>
          <p:nvPr>
            <p:ph type="title"/>
          </p:nvPr>
        </p:nvSpPr>
        <p:spPr/>
        <p:txBody>
          <a:bodyPr/>
          <a:lstStyle/>
          <a:p>
            <a:r>
              <a:rPr lang="en-US" dirty="0"/>
              <a:t>Mental Attributes</a:t>
            </a:r>
          </a:p>
        </p:txBody>
      </p:sp>
      <p:sp>
        <p:nvSpPr>
          <p:cNvPr id="3" name="Content Placeholder 2">
            <a:extLst>
              <a:ext uri="{FF2B5EF4-FFF2-40B4-BE49-F238E27FC236}">
                <a16:creationId xmlns:a16="http://schemas.microsoft.com/office/drawing/2014/main" id="{B67FFCC3-DE6D-0642-9762-8F53BBB067DF}"/>
              </a:ext>
            </a:extLst>
          </p:cNvPr>
          <p:cNvSpPr>
            <a:spLocks noGrp="1"/>
          </p:cNvSpPr>
          <p:nvPr>
            <p:ph idx="1"/>
          </p:nvPr>
        </p:nvSpPr>
        <p:spPr/>
        <p:txBody>
          <a:bodyPr>
            <a:normAutofit/>
          </a:bodyPr>
          <a:lstStyle/>
          <a:p>
            <a:r>
              <a:rPr lang="en-US" sz="2400" dirty="0"/>
              <a:t>1. Knowledge (Omniscience)-God fully knows Himself and all things actual and possible.</a:t>
            </a:r>
          </a:p>
          <a:p>
            <a:r>
              <a:rPr lang="en-US" sz="2400" dirty="0"/>
              <a:t>Matthew 10:30</a:t>
            </a:r>
          </a:p>
          <a:p>
            <a:r>
              <a:rPr lang="en-US" sz="2400" dirty="0"/>
              <a:t>1 Samuel 23:11-13</a:t>
            </a:r>
          </a:p>
          <a:p>
            <a:r>
              <a:rPr lang="en-US" sz="2400" dirty="0"/>
              <a:t>Matthew 11:21</a:t>
            </a:r>
          </a:p>
          <a:p>
            <a:r>
              <a:rPr lang="en-US" sz="2400" dirty="0"/>
              <a:t>If God knows the future, do our actions matter?</a:t>
            </a:r>
          </a:p>
          <a:p>
            <a:r>
              <a:rPr lang="en-US" sz="2400" dirty="0"/>
              <a:t>Freedom vs Self-determination</a:t>
            </a:r>
          </a:p>
        </p:txBody>
      </p:sp>
    </p:spTree>
    <p:extLst>
      <p:ext uri="{BB962C8B-B14F-4D97-AF65-F5344CB8AC3E}">
        <p14:creationId xmlns:p14="http://schemas.microsoft.com/office/powerpoint/2010/main" val="4777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786EA-D30D-7144-A7CB-91EAFC90E082}"/>
              </a:ext>
            </a:extLst>
          </p:cNvPr>
          <p:cNvSpPr>
            <a:spLocks noGrp="1"/>
          </p:cNvSpPr>
          <p:nvPr>
            <p:ph type="title"/>
          </p:nvPr>
        </p:nvSpPr>
        <p:spPr/>
        <p:txBody>
          <a:bodyPr/>
          <a:lstStyle/>
          <a:p>
            <a:r>
              <a:rPr lang="en-US" dirty="0"/>
              <a:t>Mental Attributes</a:t>
            </a:r>
          </a:p>
        </p:txBody>
      </p:sp>
      <p:sp>
        <p:nvSpPr>
          <p:cNvPr id="3" name="Content Placeholder 2">
            <a:extLst>
              <a:ext uri="{FF2B5EF4-FFF2-40B4-BE49-F238E27FC236}">
                <a16:creationId xmlns:a16="http://schemas.microsoft.com/office/drawing/2014/main" id="{21DB2111-F2CB-2645-825D-D481085EA770}"/>
              </a:ext>
            </a:extLst>
          </p:cNvPr>
          <p:cNvSpPr>
            <a:spLocks noGrp="1"/>
          </p:cNvSpPr>
          <p:nvPr>
            <p:ph idx="1"/>
          </p:nvPr>
        </p:nvSpPr>
        <p:spPr/>
        <p:txBody>
          <a:bodyPr>
            <a:normAutofit/>
          </a:bodyPr>
          <a:lstStyle/>
          <a:p>
            <a:r>
              <a:rPr lang="en-US" sz="2400" dirty="0"/>
              <a:t>2. Wisdom-God always chooses the best goals and best means to them.</a:t>
            </a:r>
          </a:p>
          <a:p>
            <a:r>
              <a:rPr lang="en-US" sz="2400" dirty="0"/>
              <a:t>Job 9:4-God is wise in heart</a:t>
            </a:r>
          </a:p>
          <a:p>
            <a:r>
              <a:rPr lang="en-US" sz="2400" dirty="0"/>
              <a:t>God’s wisdom is seen in: creation, plan of redemption, simplicity of the gospel</a:t>
            </a:r>
          </a:p>
          <a:p>
            <a:r>
              <a:rPr lang="en-US" sz="2400" dirty="0"/>
              <a:t>It is communicable because we can ask God for wisdom-James 1:5</a:t>
            </a:r>
          </a:p>
          <a:p>
            <a:r>
              <a:rPr lang="en-US" sz="2400" dirty="0"/>
              <a:t>Psalm 111:10-The fear of the Lord is the beginning of wisdom</a:t>
            </a:r>
          </a:p>
        </p:txBody>
      </p:sp>
    </p:spTree>
    <p:extLst>
      <p:ext uri="{BB962C8B-B14F-4D97-AF65-F5344CB8AC3E}">
        <p14:creationId xmlns:p14="http://schemas.microsoft.com/office/powerpoint/2010/main" val="3968562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8062D-307C-6740-B6F8-7DC472CD94DF}"/>
              </a:ext>
            </a:extLst>
          </p:cNvPr>
          <p:cNvSpPr>
            <a:spLocks noGrp="1"/>
          </p:cNvSpPr>
          <p:nvPr>
            <p:ph type="title"/>
          </p:nvPr>
        </p:nvSpPr>
        <p:spPr/>
        <p:txBody>
          <a:bodyPr/>
          <a:lstStyle/>
          <a:p>
            <a:r>
              <a:rPr lang="en-US" dirty="0"/>
              <a:t>Mental Attributes</a:t>
            </a:r>
          </a:p>
        </p:txBody>
      </p:sp>
      <p:sp>
        <p:nvSpPr>
          <p:cNvPr id="3" name="Content Placeholder 2">
            <a:extLst>
              <a:ext uri="{FF2B5EF4-FFF2-40B4-BE49-F238E27FC236}">
                <a16:creationId xmlns:a16="http://schemas.microsoft.com/office/drawing/2014/main" id="{6DC207CB-9542-0A44-8016-470EE698B1C3}"/>
              </a:ext>
            </a:extLst>
          </p:cNvPr>
          <p:cNvSpPr>
            <a:spLocks noGrp="1"/>
          </p:cNvSpPr>
          <p:nvPr>
            <p:ph idx="1"/>
          </p:nvPr>
        </p:nvSpPr>
        <p:spPr/>
        <p:txBody>
          <a:bodyPr>
            <a:normAutofit/>
          </a:bodyPr>
          <a:lstStyle/>
          <a:p>
            <a:r>
              <a:rPr lang="en-US" sz="2400" dirty="0"/>
              <a:t>3. Truthfulness(Faithfulness)-He is the true God, and all of His knowledge and words are both true and the final standard for truth.</a:t>
            </a:r>
          </a:p>
          <a:p>
            <a:r>
              <a:rPr lang="en-US" sz="2400" dirty="0"/>
              <a:t>John 17:3</a:t>
            </a:r>
          </a:p>
          <a:p>
            <a:r>
              <a:rPr lang="en-US" sz="2400" dirty="0"/>
              <a:t>God is reliable and faithful in Hos words</a:t>
            </a:r>
          </a:p>
          <a:p>
            <a:r>
              <a:rPr lang="en-US" sz="2400" dirty="0"/>
              <a:t>God cannot lie</a:t>
            </a:r>
          </a:p>
          <a:p>
            <a:r>
              <a:rPr lang="en-US" sz="2400" dirty="0"/>
              <a:t>We should love truth and hate falsehood</a:t>
            </a:r>
          </a:p>
        </p:txBody>
      </p:sp>
    </p:spTree>
    <p:extLst>
      <p:ext uri="{BB962C8B-B14F-4D97-AF65-F5344CB8AC3E}">
        <p14:creationId xmlns:p14="http://schemas.microsoft.com/office/powerpoint/2010/main" val="895821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57F7A-9A86-774E-9E73-CDF03118B41C}"/>
              </a:ext>
            </a:extLst>
          </p:cNvPr>
          <p:cNvSpPr>
            <a:spLocks noGrp="1"/>
          </p:cNvSpPr>
          <p:nvPr>
            <p:ph type="title"/>
          </p:nvPr>
        </p:nvSpPr>
        <p:spPr/>
        <p:txBody>
          <a:bodyPr/>
          <a:lstStyle/>
          <a:p>
            <a:r>
              <a:rPr lang="en-US" dirty="0"/>
              <a:t>Moral Attributes</a:t>
            </a:r>
          </a:p>
        </p:txBody>
      </p:sp>
      <p:sp>
        <p:nvSpPr>
          <p:cNvPr id="3" name="Content Placeholder 2">
            <a:extLst>
              <a:ext uri="{FF2B5EF4-FFF2-40B4-BE49-F238E27FC236}">
                <a16:creationId xmlns:a16="http://schemas.microsoft.com/office/drawing/2014/main" id="{27087F70-3CD3-474D-8FC7-6A5A3C5B3DA7}"/>
              </a:ext>
            </a:extLst>
          </p:cNvPr>
          <p:cNvSpPr>
            <a:spLocks noGrp="1"/>
          </p:cNvSpPr>
          <p:nvPr>
            <p:ph idx="1"/>
          </p:nvPr>
        </p:nvSpPr>
        <p:spPr/>
        <p:txBody>
          <a:bodyPr>
            <a:normAutofit/>
          </a:bodyPr>
          <a:lstStyle/>
          <a:p>
            <a:r>
              <a:rPr lang="en-US" sz="2400" dirty="0"/>
              <a:t>1. Goodness-God is the final standard of good and all that he does is worthy of approval</a:t>
            </a:r>
          </a:p>
          <a:p>
            <a:r>
              <a:rPr lang="en-US" sz="2400" dirty="0"/>
              <a:t>Luke 18:19-None of us are good</a:t>
            </a:r>
          </a:p>
          <a:p>
            <a:r>
              <a:rPr lang="en-US" sz="2400" dirty="0"/>
              <a:t>Genesis 1:31-He saw creation and it was good</a:t>
            </a:r>
          </a:p>
          <a:p>
            <a:r>
              <a:rPr lang="en-US" sz="2400" dirty="0"/>
              <a:t>James 1:17-Every good and perfect gift comes from above</a:t>
            </a:r>
          </a:p>
          <a:p>
            <a:r>
              <a:rPr lang="en-US" sz="2400" dirty="0"/>
              <a:t>Galatians 6:10-Let us do good to all men</a:t>
            </a:r>
          </a:p>
        </p:txBody>
      </p:sp>
    </p:spTree>
    <p:extLst>
      <p:ext uri="{BB962C8B-B14F-4D97-AF65-F5344CB8AC3E}">
        <p14:creationId xmlns:p14="http://schemas.microsoft.com/office/powerpoint/2010/main" val="1653101790"/>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249</TotalTime>
  <Words>538</Words>
  <Application>Microsoft Macintosh PowerPoint</Application>
  <PresentationFormat>Widescreen</PresentationFormat>
  <Paragraphs>68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 Light</vt:lpstr>
      <vt:lpstr>Rockwell</vt:lpstr>
      <vt:lpstr>Wingdings</vt:lpstr>
      <vt:lpstr>Atlas</vt:lpstr>
      <vt:lpstr>Doctrine of God</vt:lpstr>
      <vt:lpstr>Communicable Attributes</vt:lpstr>
      <vt:lpstr>God’s Being</vt:lpstr>
      <vt:lpstr>God’s Being</vt:lpstr>
      <vt:lpstr>God’s Being</vt:lpstr>
      <vt:lpstr>Mental Attributes</vt:lpstr>
      <vt:lpstr>Mental Attributes</vt:lpstr>
      <vt:lpstr>Mental Attributes</vt:lpstr>
      <vt:lpstr>Moral Attributes</vt:lpstr>
      <vt:lpstr>Moral Attributes</vt:lpstr>
      <vt:lpstr>Moral Attributes</vt:lpstr>
      <vt:lpstr>Moral Attributes</vt:lpstr>
      <vt:lpstr>Moral Attributes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Doctrine of God</dc:title>
  <dc:creator>Brian McCollum</dc:creator>
  <cp:lastModifiedBy>Brian McCollum</cp:lastModifiedBy>
  <cp:revision>8</cp:revision>
  <dcterms:created xsi:type="dcterms:W3CDTF">2019-02-06T16:16:53Z</dcterms:created>
  <dcterms:modified xsi:type="dcterms:W3CDTF">2019-02-06T20:26:26Z</dcterms:modified>
</cp:coreProperties>
</file>