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6"/>
  </p:normalViewPr>
  <p:slideViewPr>
    <p:cSldViewPr snapToGrid="0" snapToObjects="1">
      <p:cViewPr varScale="1">
        <p:scale>
          <a:sx n="110" d="100"/>
          <a:sy n="110" d="100"/>
        </p:scale>
        <p:origin x="63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1/9/19</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1/9/19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1/9/19</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1/9/19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1/9/19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1/9/19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1/9/19</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1/9/19</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1/9/19</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D39BF-F30D-5B48-B69B-E77FE02A22EE}"/>
              </a:ext>
            </a:extLst>
          </p:cNvPr>
          <p:cNvSpPr>
            <a:spLocks noGrp="1"/>
          </p:cNvSpPr>
          <p:nvPr>
            <p:ph type="ctrTitle"/>
          </p:nvPr>
        </p:nvSpPr>
        <p:spPr/>
        <p:txBody>
          <a:bodyPr/>
          <a:lstStyle/>
          <a:p>
            <a:r>
              <a:rPr lang="en-US" dirty="0"/>
              <a:t>Systematic Theology</a:t>
            </a:r>
          </a:p>
        </p:txBody>
      </p:sp>
      <p:sp>
        <p:nvSpPr>
          <p:cNvPr id="3" name="Subtitle 2">
            <a:extLst>
              <a:ext uri="{FF2B5EF4-FFF2-40B4-BE49-F238E27FC236}">
                <a16:creationId xmlns:a16="http://schemas.microsoft.com/office/drawing/2014/main" id="{30610BE0-4DE1-D248-8B8E-4B952197CF6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47666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29534-7E66-3B49-87B6-8A156ECD1ADA}"/>
              </a:ext>
            </a:extLst>
          </p:cNvPr>
          <p:cNvSpPr>
            <a:spLocks noGrp="1"/>
          </p:cNvSpPr>
          <p:nvPr>
            <p:ph type="title"/>
          </p:nvPr>
        </p:nvSpPr>
        <p:spPr/>
        <p:txBody>
          <a:bodyPr/>
          <a:lstStyle/>
          <a:p>
            <a:pPr algn="ctr"/>
            <a:r>
              <a:rPr lang="en-US" dirty="0"/>
              <a:t>Other writers</a:t>
            </a:r>
          </a:p>
        </p:txBody>
      </p:sp>
      <p:sp>
        <p:nvSpPr>
          <p:cNvPr id="3" name="Content Placeholder 2">
            <a:extLst>
              <a:ext uri="{FF2B5EF4-FFF2-40B4-BE49-F238E27FC236}">
                <a16:creationId xmlns:a16="http://schemas.microsoft.com/office/drawing/2014/main" id="{AD26454A-0878-9A43-B0A7-C3C81E189922}"/>
              </a:ext>
            </a:extLst>
          </p:cNvPr>
          <p:cNvSpPr>
            <a:spLocks noGrp="1"/>
          </p:cNvSpPr>
          <p:nvPr>
            <p:ph idx="1"/>
          </p:nvPr>
        </p:nvSpPr>
        <p:spPr/>
        <p:txBody>
          <a:bodyPr/>
          <a:lstStyle/>
          <a:p>
            <a:r>
              <a:rPr lang="en-US" dirty="0"/>
              <a:t>1 Samuel 10:25-And Moses wrote all the words of the LORD. And he rose early in the morning, and built an altar at the foot of the mountain, and twelve pillars, according to the twelve tribes of Israel</a:t>
            </a:r>
          </a:p>
          <a:p>
            <a:r>
              <a:rPr lang="en-US" dirty="0"/>
              <a:t>2 Chronicles 26:22-Now the rest of the acts of Uzziah, from first to last, Isaiah the prophet the son of </a:t>
            </a:r>
            <a:r>
              <a:rPr lang="en-US" dirty="0" err="1"/>
              <a:t>Amoz</a:t>
            </a:r>
            <a:r>
              <a:rPr lang="en-US" dirty="0"/>
              <a:t> wrote.</a:t>
            </a:r>
          </a:p>
          <a:p>
            <a:r>
              <a:rPr lang="en-US" dirty="0"/>
              <a:t>Jeremiah 30:2-"Thus says the LORD, the God of Israel: Write in a book all the words that I have spoken to you.</a:t>
            </a:r>
          </a:p>
        </p:txBody>
      </p:sp>
    </p:spTree>
    <p:extLst>
      <p:ext uri="{BB962C8B-B14F-4D97-AF65-F5344CB8AC3E}">
        <p14:creationId xmlns:p14="http://schemas.microsoft.com/office/powerpoint/2010/main" val="4224900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E28F-F7AF-284F-A516-C40012B59AD1}"/>
              </a:ext>
            </a:extLst>
          </p:cNvPr>
          <p:cNvSpPr>
            <a:spLocks noGrp="1"/>
          </p:cNvSpPr>
          <p:nvPr>
            <p:ph type="title"/>
          </p:nvPr>
        </p:nvSpPr>
        <p:spPr/>
        <p:txBody>
          <a:bodyPr/>
          <a:lstStyle/>
          <a:p>
            <a:pPr algn="ctr"/>
            <a:r>
              <a:rPr lang="en-US" dirty="0"/>
              <a:t>OT</a:t>
            </a:r>
          </a:p>
        </p:txBody>
      </p:sp>
      <p:sp>
        <p:nvSpPr>
          <p:cNvPr id="3" name="Content Placeholder 2">
            <a:extLst>
              <a:ext uri="{FF2B5EF4-FFF2-40B4-BE49-F238E27FC236}">
                <a16:creationId xmlns:a16="http://schemas.microsoft.com/office/drawing/2014/main" id="{079D019B-D733-BF4F-878B-D7F45AD43DB2}"/>
              </a:ext>
            </a:extLst>
          </p:cNvPr>
          <p:cNvSpPr>
            <a:spLocks noGrp="1"/>
          </p:cNvSpPr>
          <p:nvPr>
            <p:ph idx="1"/>
          </p:nvPr>
        </p:nvSpPr>
        <p:spPr/>
        <p:txBody>
          <a:bodyPr/>
          <a:lstStyle/>
          <a:p>
            <a:r>
              <a:rPr lang="en-US" dirty="0"/>
              <a:t>Malachi written around 435 BC along with Ezra, Nehemiah, and Esther</a:t>
            </a:r>
          </a:p>
          <a:p>
            <a:r>
              <a:rPr lang="en-US" dirty="0"/>
              <a:t>Probably no further additions after this</a:t>
            </a:r>
          </a:p>
          <a:p>
            <a:r>
              <a:rPr lang="en-US" dirty="0"/>
              <a:t>Books of Maccabees (Jewish Rebel soldiers) were excluded</a:t>
            </a:r>
          </a:p>
          <a:p>
            <a:r>
              <a:rPr lang="en-US" dirty="0"/>
              <a:t>Apocrypha-In the Roman Catholic Bible but never accepted by Jews or Protestant Bible. Jerome included them in the Vulgate</a:t>
            </a:r>
          </a:p>
          <a:p>
            <a:r>
              <a:rPr lang="en-US" dirty="0"/>
              <a:t>In 1546 at the Council of Trent, the Catholic church adopted the Apocrypha</a:t>
            </a:r>
          </a:p>
        </p:txBody>
      </p:sp>
    </p:spTree>
    <p:extLst>
      <p:ext uri="{BB962C8B-B14F-4D97-AF65-F5344CB8AC3E}">
        <p14:creationId xmlns:p14="http://schemas.microsoft.com/office/powerpoint/2010/main" val="3722809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044E4-E5F7-8447-B86B-6173488161D1}"/>
              </a:ext>
            </a:extLst>
          </p:cNvPr>
          <p:cNvSpPr>
            <a:spLocks noGrp="1"/>
          </p:cNvSpPr>
          <p:nvPr>
            <p:ph type="title"/>
          </p:nvPr>
        </p:nvSpPr>
        <p:spPr/>
        <p:txBody>
          <a:bodyPr/>
          <a:lstStyle/>
          <a:p>
            <a:pPr algn="ctr"/>
            <a:r>
              <a:rPr lang="en-US" dirty="0"/>
              <a:t>NT</a:t>
            </a:r>
          </a:p>
        </p:txBody>
      </p:sp>
      <p:sp>
        <p:nvSpPr>
          <p:cNvPr id="3" name="Content Placeholder 2">
            <a:extLst>
              <a:ext uri="{FF2B5EF4-FFF2-40B4-BE49-F238E27FC236}">
                <a16:creationId xmlns:a16="http://schemas.microsoft.com/office/drawing/2014/main" id="{A9A0AA33-9BF9-2E4E-A422-67AB6EBE327E}"/>
              </a:ext>
            </a:extLst>
          </p:cNvPr>
          <p:cNvSpPr>
            <a:spLocks noGrp="1"/>
          </p:cNvSpPr>
          <p:nvPr>
            <p:ph idx="1"/>
          </p:nvPr>
        </p:nvSpPr>
        <p:spPr/>
        <p:txBody>
          <a:bodyPr/>
          <a:lstStyle/>
          <a:p>
            <a:r>
              <a:rPr lang="en-US" dirty="0"/>
              <a:t>Primarily written by the apostles from their recall from the Holy Spirit</a:t>
            </a:r>
          </a:p>
          <a:p>
            <a:r>
              <a:rPr lang="en-US" dirty="0"/>
              <a:t>John 14:26-But the Counselor, the Holy Spirit, whom the Father will send in my name, he will teach you all things, and bring to your remembrance all that I have said to you.</a:t>
            </a:r>
          </a:p>
          <a:p>
            <a:r>
              <a:rPr lang="en-US" dirty="0"/>
              <a:t>John 16:13-14-When the Spirit of truth comes, he will guide you into all the truth; for he will not speak on his own authority, but whatever he hears he will speak, and he will declare to you the things that are to come. He will glorify me, for he will take what is mine and declare it to you.</a:t>
            </a:r>
          </a:p>
          <a:p>
            <a:endParaRPr lang="en-US" dirty="0"/>
          </a:p>
        </p:txBody>
      </p:sp>
    </p:spTree>
    <p:extLst>
      <p:ext uri="{BB962C8B-B14F-4D97-AF65-F5344CB8AC3E}">
        <p14:creationId xmlns:p14="http://schemas.microsoft.com/office/powerpoint/2010/main" val="3840770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3165A-388D-1D4D-82AF-922045124DC9}"/>
              </a:ext>
            </a:extLst>
          </p:cNvPr>
          <p:cNvSpPr>
            <a:spLocks noGrp="1"/>
          </p:cNvSpPr>
          <p:nvPr>
            <p:ph type="title"/>
          </p:nvPr>
        </p:nvSpPr>
        <p:spPr/>
        <p:txBody>
          <a:bodyPr/>
          <a:lstStyle/>
          <a:p>
            <a:pPr algn="ctr"/>
            <a:r>
              <a:rPr lang="en-US" dirty="0"/>
              <a:t>NT</a:t>
            </a:r>
          </a:p>
        </p:txBody>
      </p:sp>
      <p:sp>
        <p:nvSpPr>
          <p:cNvPr id="3" name="Content Placeholder 2">
            <a:extLst>
              <a:ext uri="{FF2B5EF4-FFF2-40B4-BE49-F238E27FC236}">
                <a16:creationId xmlns:a16="http://schemas.microsoft.com/office/drawing/2014/main" id="{C9CCCAC4-A765-684E-AF3D-8AAA83DFF7CD}"/>
              </a:ext>
            </a:extLst>
          </p:cNvPr>
          <p:cNvSpPr>
            <a:spLocks noGrp="1"/>
          </p:cNvSpPr>
          <p:nvPr>
            <p:ph idx="1"/>
          </p:nvPr>
        </p:nvSpPr>
        <p:spPr/>
        <p:txBody>
          <a:bodyPr/>
          <a:lstStyle/>
          <a:p>
            <a:r>
              <a:rPr lang="en-US" dirty="0"/>
              <a:t>1 Corinthians 2:9-13-But, as it is written, "What no eye has seen, nor ear heard, nor the heart of man conceived, what God has prepared for those who love him, ”God has revealed to us through the Spirit. For the Spirit searches everything, even the depths of God. For what person knows a man's thoughts except the spirit of the man which is in him? So also no one comprehends the thoughts of God except the Spirit of God. Now we have received not the spirit of the world, but the Spirit which is from God, that we might understand the gifts bestowed on us by God. And we impart this in words not taught by human wisdom but taught by the Spirit, interpreting spiritual truths to those who possess the Spirit. </a:t>
            </a:r>
          </a:p>
        </p:txBody>
      </p:sp>
    </p:spTree>
    <p:extLst>
      <p:ext uri="{BB962C8B-B14F-4D97-AF65-F5344CB8AC3E}">
        <p14:creationId xmlns:p14="http://schemas.microsoft.com/office/powerpoint/2010/main" val="1379374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4AB13-44BF-6E4E-A795-97272A027010}"/>
              </a:ext>
            </a:extLst>
          </p:cNvPr>
          <p:cNvSpPr>
            <a:spLocks noGrp="1"/>
          </p:cNvSpPr>
          <p:nvPr>
            <p:ph type="title"/>
          </p:nvPr>
        </p:nvSpPr>
        <p:spPr/>
        <p:txBody>
          <a:bodyPr/>
          <a:lstStyle/>
          <a:p>
            <a:pPr algn="ctr"/>
            <a:r>
              <a:rPr lang="en-US" dirty="0"/>
              <a:t>NT</a:t>
            </a:r>
          </a:p>
        </p:txBody>
      </p:sp>
      <p:sp>
        <p:nvSpPr>
          <p:cNvPr id="3" name="Content Placeholder 2">
            <a:extLst>
              <a:ext uri="{FF2B5EF4-FFF2-40B4-BE49-F238E27FC236}">
                <a16:creationId xmlns:a16="http://schemas.microsoft.com/office/drawing/2014/main" id="{D70F646E-20CA-9C49-AAD3-507BB610E8DB}"/>
              </a:ext>
            </a:extLst>
          </p:cNvPr>
          <p:cNvSpPr>
            <a:spLocks noGrp="1"/>
          </p:cNvSpPr>
          <p:nvPr>
            <p:ph idx="1"/>
          </p:nvPr>
        </p:nvSpPr>
        <p:spPr/>
        <p:txBody>
          <a:bodyPr/>
          <a:lstStyle/>
          <a:p>
            <a:r>
              <a:rPr lang="en-US" dirty="0"/>
              <a:t>5 books not written with apostolic authority: Mark, Luke, Acts, Jude and possibly Hebrews</a:t>
            </a:r>
          </a:p>
          <a:p>
            <a:r>
              <a:rPr lang="en-US" dirty="0"/>
              <a:t>Hebrews was the last to be accepted due to unknown authorship</a:t>
            </a:r>
          </a:p>
          <a:p>
            <a:r>
              <a:rPr lang="en-US" dirty="0"/>
              <a:t>In 367 Athanasius presented a letter of the 27 books in NT that was accepted by the eastern church. In 397 at the Council of Carthage the Western church followed. </a:t>
            </a:r>
          </a:p>
        </p:txBody>
      </p:sp>
    </p:spTree>
    <p:extLst>
      <p:ext uri="{BB962C8B-B14F-4D97-AF65-F5344CB8AC3E}">
        <p14:creationId xmlns:p14="http://schemas.microsoft.com/office/powerpoint/2010/main" val="3530446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028EE-91DD-2E48-BB51-2AEDE56C08CB}"/>
              </a:ext>
            </a:extLst>
          </p:cNvPr>
          <p:cNvSpPr>
            <a:spLocks noGrp="1"/>
          </p:cNvSpPr>
          <p:nvPr>
            <p:ph type="title"/>
          </p:nvPr>
        </p:nvSpPr>
        <p:spPr/>
        <p:txBody>
          <a:bodyPr>
            <a:normAutofit fontScale="90000"/>
          </a:bodyPr>
          <a:lstStyle/>
          <a:p>
            <a:pPr algn="ctr"/>
            <a:r>
              <a:rPr lang="en-US" dirty="0"/>
              <a:t>Why is the Word of God important?</a:t>
            </a:r>
          </a:p>
        </p:txBody>
      </p:sp>
      <p:sp>
        <p:nvSpPr>
          <p:cNvPr id="3" name="Content Placeholder 2">
            <a:extLst>
              <a:ext uri="{FF2B5EF4-FFF2-40B4-BE49-F238E27FC236}">
                <a16:creationId xmlns:a16="http://schemas.microsoft.com/office/drawing/2014/main" id="{16992371-5B55-B142-AF58-352A58139FE8}"/>
              </a:ext>
            </a:extLst>
          </p:cNvPr>
          <p:cNvSpPr>
            <a:spLocks noGrp="1"/>
          </p:cNvSpPr>
          <p:nvPr>
            <p:ph idx="1"/>
          </p:nvPr>
        </p:nvSpPr>
        <p:spPr/>
        <p:txBody>
          <a:bodyPr/>
          <a:lstStyle/>
          <a:p>
            <a:r>
              <a:rPr lang="en-US" dirty="0"/>
              <a:t>Sole authority that trumps all other authority</a:t>
            </a:r>
          </a:p>
          <a:p>
            <a:r>
              <a:rPr lang="en-US" dirty="0"/>
              <a:t>How do we know we have </a:t>
            </a:r>
            <a:r>
              <a:rPr lang="en-US"/>
              <a:t>the right books?</a:t>
            </a:r>
            <a:endParaRPr lang="en-US" dirty="0"/>
          </a:p>
          <a:p>
            <a:r>
              <a:rPr lang="en-US" dirty="0"/>
              <a:t>God’s written Word cannot be added to</a:t>
            </a:r>
          </a:p>
          <a:p>
            <a:r>
              <a:rPr lang="en-US" dirty="0"/>
              <a:t>Does God still speak audibly?</a:t>
            </a:r>
          </a:p>
          <a:p>
            <a:r>
              <a:rPr lang="en-US" dirty="0"/>
              <a:t>How do we measure things like prosperity gospel? We test against the Word of God.</a:t>
            </a:r>
          </a:p>
          <a:p>
            <a:r>
              <a:rPr lang="en-US" dirty="0"/>
              <a:t>Is the Bible the only way God speaks to us today?</a:t>
            </a:r>
          </a:p>
          <a:p>
            <a:r>
              <a:rPr lang="en-US" dirty="0"/>
              <a:t>Does God appear in dreams and visions?</a:t>
            </a:r>
          </a:p>
          <a:p>
            <a:r>
              <a:rPr lang="en-US" dirty="0"/>
              <a:t>Does God only speak through pastors?</a:t>
            </a:r>
          </a:p>
        </p:txBody>
      </p:sp>
    </p:spTree>
    <p:extLst>
      <p:ext uri="{BB962C8B-B14F-4D97-AF65-F5344CB8AC3E}">
        <p14:creationId xmlns:p14="http://schemas.microsoft.com/office/powerpoint/2010/main" val="175063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BC0FD-E3FB-B944-B485-266AD5FBDC13}"/>
              </a:ext>
            </a:extLst>
          </p:cNvPr>
          <p:cNvSpPr>
            <a:spLocks noGrp="1"/>
          </p:cNvSpPr>
          <p:nvPr>
            <p:ph type="title"/>
          </p:nvPr>
        </p:nvSpPr>
        <p:spPr/>
        <p:txBody>
          <a:bodyPr/>
          <a:lstStyle/>
          <a:p>
            <a:pPr algn="ctr"/>
            <a:r>
              <a:rPr lang="en-US" dirty="0"/>
              <a:t>Systematic Theology</a:t>
            </a:r>
          </a:p>
        </p:txBody>
      </p:sp>
      <p:sp>
        <p:nvSpPr>
          <p:cNvPr id="3" name="Content Placeholder 2">
            <a:extLst>
              <a:ext uri="{FF2B5EF4-FFF2-40B4-BE49-F238E27FC236}">
                <a16:creationId xmlns:a16="http://schemas.microsoft.com/office/drawing/2014/main" id="{D8BE7E57-1D81-7B4B-B307-6DD30B1FE8AE}"/>
              </a:ext>
            </a:extLst>
          </p:cNvPr>
          <p:cNvSpPr>
            <a:spLocks noGrp="1"/>
          </p:cNvSpPr>
          <p:nvPr>
            <p:ph idx="1"/>
          </p:nvPr>
        </p:nvSpPr>
        <p:spPr/>
        <p:txBody>
          <a:bodyPr/>
          <a:lstStyle/>
          <a:p>
            <a:r>
              <a:rPr lang="en-US" dirty="0"/>
              <a:t>Wayne Grudem-Systematic theology is any study that answers the question, “What does the whole Bible teach us today about any given topic?”</a:t>
            </a:r>
          </a:p>
          <a:p>
            <a:r>
              <a:rPr lang="en-US" dirty="0"/>
              <a:t>Doctrine-What the whole Bible teaches us today about a particular topic.</a:t>
            </a:r>
          </a:p>
          <a:p>
            <a:r>
              <a:rPr lang="en-US" dirty="0"/>
              <a:t>Doctrines: God, man, Jesus, Holy Spirit, etc.</a:t>
            </a:r>
          </a:p>
          <a:p>
            <a:r>
              <a:rPr lang="en-US" dirty="0"/>
              <a:t>We should: approach with humility, prayer, and a broad concept (whole Bible.)</a:t>
            </a:r>
          </a:p>
        </p:txBody>
      </p:sp>
    </p:spTree>
    <p:extLst>
      <p:ext uri="{BB962C8B-B14F-4D97-AF65-F5344CB8AC3E}">
        <p14:creationId xmlns:p14="http://schemas.microsoft.com/office/powerpoint/2010/main" val="2751808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E1D6-A972-2A40-AE25-CAEA3B015AEB}"/>
              </a:ext>
            </a:extLst>
          </p:cNvPr>
          <p:cNvSpPr>
            <a:spLocks noGrp="1"/>
          </p:cNvSpPr>
          <p:nvPr>
            <p:ph type="title"/>
          </p:nvPr>
        </p:nvSpPr>
        <p:spPr/>
        <p:txBody>
          <a:bodyPr/>
          <a:lstStyle/>
          <a:p>
            <a:pPr algn="ctr"/>
            <a:r>
              <a:rPr lang="en-US" dirty="0"/>
              <a:t>Word of God-Jesus</a:t>
            </a:r>
          </a:p>
        </p:txBody>
      </p:sp>
      <p:sp>
        <p:nvSpPr>
          <p:cNvPr id="3" name="Content Placeholder 2">
            <a:extLst>
              <a:ext uri="{FF2B5EF4-FFF2-40B4-BE49-F238E27FC236}">
                <a16:creationId xmlns:a16="http://schemas.microsoft.com/office/drawing/2014/main" id="{11BE850B-CC02-AC46-91FE-1D890342CCFC}"/>
              </a:ext>
            </a:extLst>
          </p:cNvPr>
          <p:cNvSpPr>
            <a:spLocks noGrp="1"/>
          </p:cNvSpPr>
          <p:nvPr>
            <p:ph idx="1"/>
          </p:nvPr>
        </p:nvSpPr>
        <p:spPr/>
        <p:txBody>
          <a:bodyPr/>
          <a:lstStyle/>
          <a:p>
            <a:r>
              <a:rPr lang="en-US" dirty="0"/>
              <a:t>Jesus is referred to as the Word of God a few times</a:t>
            </a:r>
          </a:p>
          <a:p>
            <a:r>
              <a:rPr lang="en-US" dirty="0"/>
              <a:t>Revelation 19:13-He is clad in a robe dipped in blood, and the name by which he is called is The Word of God.</a:t>
            </a:r>
          </a:p>
          <a:p>
            <a:r>
              <a:rPr lang="en-US" dirty="0"/>
              <a:t>John 1:1-In the beginning was the Word, and the Word was with God, and the Word was God.</a:t>
            </a:r>
          </a:p>
          <a:p>
            <a:r>
              <a:rPr lang="en-US" dirty="0"/>
              <a:t>John 1:14-And the Word became flesh and dwelt among us, full of grace and truth; we have beheld his glory, glory as of the only Son from the Father.</a:t>
            </a:r>
          </a:p>
          <a:p>
            <a:r>
              <a:rPr lang="en-US" dirty="0"/>
              <a:t>1 John 1:1-That which was from the beginning, which we have heard, which we have seen with our eyes, which we have looked upon and touched with our hands, concerning the word of life</a:t>
            </a:r>
          </a:p>
        </p:txBody>
      </p:sp>
    </p:spTree>
    <p:extLst>
      <p:ext uri="{BB962C8B-B14F-4D97-AF65-F5344CB8AC3E}">
        <p14:creationId xmlns:p14="http://schemas.microsoft.com/office/powerpoint/2010/main" val="2212677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67E74-CFC2-134D-9485-3FBBCAB54703}"/>
              </a:ext>
            </a:extLst>
          </p:cNvPr>
          <p:cNvSpPr>
            <a:spLocks noGrp="1"/>
          </p:cNvSpPr>
          <p:nvPr>
            <p:ph type="title"/>
          </p:nvPr>
        </p:nvSpPr>
        <p:spPr/>
        <p:txBody>
          <a:bodyPr/>
          <a:lstStyle/>
          <a:p>
            <a:pPr algn="ctr"/>
            <a:r>
              <a:rPr lang="en-US" dirty="0"/>
              <a:t>Word of God-Speech</a:t>
            </a:r>
          </a:p>
        </p:txBody>
      </p:sp>
      <p:sp>
        <p:nvSpPr>
          <p:cNvPr id="3" name="Content Placeholder 2">
            <a:extLst>
              <a:ext uri="{FF2B5EF4-FFF2-40B4-BE49-F238E27FC236}">
                <a16:creationId xmlns:a16="http://schemas.microsoft.com/office/drawing/2014/main" id="{74A82A0F-F8CD-064A-8797-B7DA51D894FF}"/>
              </a:ext>
            </a:extLst>
          </p:cNvPr>
          <p:cNvSpPr>
            <a:spLocks noGrp="1"/>
          </p:cNvSpPr>
          <p:nvPr>
            <p:ph idx="1"/>
          </p:nvPr>
        </p:nvSpPr>
        <p:spPr/>
        <p:txBody>
          <a:bodyPr/>
          <a:lstStyle/>
          <a:p>
            <a:r>
              <a:rPr lang="en-US" dirty="0"/>
              <a:t>Decrees</a:t>
            </a:r>
          </a:p>
          <a:p>
            <a:r>
              <a:rPr lang="en-US" dirty="0"/>
              <a:t>Genesis 1:3-And God said, "Let there be light"; and there was light.</a:t>
            </a:r>
          </a:p>
          <a:p>
            <a:r>
              <a:rPr lang="en-US" dirty="0"/>
              <a:t>Personal Address</a:t>
            </a:r>
          </a:p>
          <a:p>
            <a:r>
              <a:rPr lang="en-US" dirty="0"/>
              <a:t>Genesis 2:16-17-And the LORD God commanded the man, saying, "You may freely eat of every tree of the garden; but of the tree of the knowledge of good and evil you shall not eat, for in the day that you eat of it you shall die.”</a:t>
            </a:r>
          </a:p>
          <a:p>
            <a:r>
              <a:rPr lang="en-US" dirty="0"/>
              <a:t>Matthew 3:17-and lo, a voice from heaven, saying, "This is my beloved Son, with whom I am well pleased."</a:t>
            </a:r>
          </a:p>
        </p:txBody>
      </p:sp>
    </p:spTree>
    <p:extLst>
      <p:ext uri="{BB962C8B-B14F-4D97-AF65-F5344CB8AC3E}">
        <p14:creationId xmlns:p14="http://schemas.microsoft.com/office/powerpoint/2010/main" val="4140368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EE2BB-C9C1-5946-935E-595FFE7D9362}"/>
              </a:ext>
            </a:extLst>
          </p:cNvPr>
          <p:cNvSpPr>
            <a:spLocks noGrp="1"/>
          </p:cNvSpPr>
          <p:nvPr>
            <p:ph type="title"/>
          </p:nvPr>
        </p:nvSpPr>
        <p:spPr/>
        <p:txBody>
          <a:bodyPr/>
          <a:lstStyle/>
          <a:p>
            <a:pPr algn="ctr"/>
            <a:r>
              <a:rPr lang="en-US" dirty="0"/>
              <a:t>Using Humans</a:t>
            </a:r>
          </a:p>
        </p:txBody>
      </p:sp>
      <p:sp>
        <p:nvSpPr>
          <p:cNvPr id="3" name="Content Placeholder 2">
            <a:extLst>
              <a:ext uri="{FF2B5EF4-FFF2-40B4-BE49-F238E27FC236}">
                <a16:creationId xmlns:a16="http://schemas.microsoft.com/office/drawing/2014/main" id="{D8731C3D-72A6-D949-84EA-21D653A07FEE}"/>
              </a:ext>
            </a:extLst>
          </p:cNvPr>
          <p:cNvSpPr>
            <a:spLocks noGrp="1"/>
          </p:cNvSpPr>
          <p:nvPr>
            <p:ph idx="1"/>
          </p:nvPr>
        </p:nvSpPr>
        <p:spPr/>
        <p:txBody>
          <a:bodyPr>
            <a:normAutofit lnSpcReduction="10000"/>
          </a:bodyPr>
          <a:lstStyle/>
          <a:p>
            <a:r>
              <a:rPr lang="en-US" dirty="0"/>
              <a:t>Deuteronomy 18:18-20-I will raise up for them a prophet like you from among their brethren; and I will put my words in his mouth, and he shall speak to them all that I command him. And whoever will not give heed to my words which he shall speak in my name, I myself will require it of him. But the prophet who presumes to speak a word in my name which I have not commanded him to speak, or who speaks in the name of other gods, that same prophet shall die.’</a:t>
            </a:r>
          </a:p>
          <a:p>
            <a:r>
              <a:rPr lang="en-US" dirty="0"/>
              <a:t>Jeremiah 1:9-Then the LORD put forth his hand and touched my mouth; and the LORD said to me, "Behold, I have put my words in your mouth.</a:t>
            </a:r>
          </a:p>
          <a:p>
            <a:r>
              <a:rPr lang="en-US" dirty="0"/>
              <a:t>1 Samuel 15:3-Now go and smite </a:t>
            </a:r>
            <a:r>
              <a:rPr lang="en-US" dirty="0" err="1"/>
              <a:t>Am'alek</a:t>
            </a:r>
            <a:r>
              <a:rPr lang="en-US" dirty="0"/>
              <a:t>, and utterly destroy all that they have; do not spare them, but kill both man and woman, infant and suckling, ox and sheep, camel and ass.'"</a:t>
            </a:r>
          </a:p>
          <a:p>
            <a:r>
              <a:rPr lang="en-US" dirty="0"/>
              <a:t>1 Kings 20:36-Then he said to him, "Because you have not obeyed the voice of the LORD, behold, as soon as you have gone from me, a lion shall kill you." And as soon as he had departed from him, a lion met him and killed him.</a:t>
            </a:r>
          </a:p>
        </p:txBody>
      </p:sp>
    </p:spTree>
    <p:extLst>
      <p:ext uri="{BB962C8B-B14F-4D97-AF65-F5344CB8AC3E}">
        <p14:creationId xmlns:p14="http://schemas.microsoft.com/office/powerpoint/2010/main" val="175951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0B535-AC5A-214A-878C-09166403533F}"/>
              </a:ext>
            </a:extLst>
          </p:cNvPr>
          <p:cNvSpPr>
            <a:spLocks noGrp="1"/>
          </p:cNvSpPr>
          <p:nvPr>
            <p:ph type="title"/>
          </p:nvPr>
        </p:nvSpPr>
        <p:spPr/>
        <p:txBody>
          <a:bodyPr/>
          <a:lstStyle/>
          <a:p>
            <a:pPr algn="ctr"/>
            <a:r>
              <a:rPr lang="en-US" dirty="0"/>
              <a:t>Bible</a:t>
            </a:r>
          </a:p>
        </p:txBody>
      </p:sp>
      <p:sp>
        <p:nvSpPr>
          <p:cNvPr id="3" name="Content Placeholder 2">
            <a:extLst>
              <a:ext uri="{FF2B5EF4-FFF2-40B4-BE49-F238E27FC236}">
                <a16:creationId xmlns:a16="http://schemas.microsoft.com/office/drawing/2014/main" id="{89FA5497-1607-C94A-BB4C-A5F31A27E0EC}"/>
              </a:ext>
            </a:extLst>
          </p:cNvPr>
          <p:cNvSpPr>
            <a:spLocks noGrp="1"/>
          </p:cNvSpPr>
          <p:nvPr>
            <p:ph idx="1"/>
          </p:nvPr>
        </p:nvSpPr>
        <p:spPr/>
        <p:txBody>
          <a:bodyPr/>
          <a:lstStyle/>
          <a:p>
            <a:r>
              <a:rPr lang="en-US" dirty="0"/>
              <a:t>Exodus 31:18-And he gave to Moses, when he had made an end of speaking with him upon Mount Sinai, the two tables of the testimony, tables of stone, written with the finger of God.</a:t>
            </a:r>
          </a:p>
          <a:p>
            <a:r>
              <a:rPr lang="en-US" dirty="0"/>
              <a:t>Joshua 24:26-And Joshua wrote these words in the book of the law of God; and he took a great stone, and set it up there under the oak in the sanctuary of the LORD.</a:t>
            </a:r>
          </a:p>
          <a:p>
            <a:r>
              <a:rPr lang="en-US" dirty="0"/>
              <a:t>Isaiah 30:8-And now, go, write it before them on a tablet, and inscribe it in a book, that it may be for the time to come as a witness for ever.</a:t>
            </a:r>
          </a:p>
          <a:p>
            <a:r>
              <a:rPr lang="en-US" dirty="0"/>
              <a:t>John 14:26-But the Counselor, the Holy Spirit, whom the Father will send in my name, he will teach you all things, and bring to your remembrance all that I have said to you.</a:t>
            </a:r>
          </a:p>
          <a:p>
            <a:r>
              <a:rPr lang="en-US" dirty="0"/>
              <a:t>1 Corinthians 14:37-If any one thinks that he is a prophet, or spiritual, he should acknowledge that what I am writing to you is a command of the Lord.</a:t>
            </a:r>
          </a:p>
        </p:txBody>
      </p:sp>
    </p:spTree>
    <p:extLst>
      <p:ext uri="{BB962C8B-B14F-4D97-AF65-F5344CB8AC3E}">
        <p14:creationId xmlns:p14="http://schemas.microsoft.com/office/powerpoint/2010/main" val="1683877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7875B-F691-8F44-BBB1-3C7646853443}"/>
              </a:ext>
            </a:extLst>
          </p:cNvPr>
          <p:cNvSpPr>
            <a:spLocks noGrp="1"/>
          </p:cNvSpPr>
          <p:nvPr>
            <p:ph type="title"/>
          </p:nvPr>
        </p:nvSpPr>
        <p:spPr/>
        <p:txBody>
          <a:bodyPr/>
          <a:lstStyle/>
          <a:p>
            <a:pPr algn="ctr"/>
            <a:r>
              <a:rPr lang="en-US" dirty="0"/>
              <a:t>Bible</a:t>
            </a:r>
          </a:p>
        </p:txBody>
      </p:sp>
      <p:sp>
        <p:nvSpPr>
          <p:cNvPr id="3" name="Content Placeholder 2">
            <a:extLst>
              <a:ext uri="{FF2B5EF4-FFF2-40B4-BE49-F238E27FC236}">
                <a16:creationId xmlns:a16="http://schemas.microsoft.com/office/drawing/2014/main" id="{E6D5EA9A-B26F-A14D-9441-77D61EC77150}"/>
              </a:ext>
            </a:extLst>
          </p:cNvPr>
          <p:cNvSpPr>
            <a:spLocks noGrp="1"/>
          </p:cNvSpPr>
          <p:nvPr>
            <p:ph idx="1"/>
          </p:nvPr>
        </p:nvSpPr>
        <p:spPr/>
        <p:txBody>
          <a:bodyPr/>
          <a:lstStyle/>
          <a:p>
            <a:r>
              <a:rPr lang="en-US" dirty="0"/>
              <a:t>Psalm 1:1-2-Blessed is the man who walks not in the counsel of the wicked, nor stands in the way of sinners, nor sits in the seat of scoffers; but his delight is in the law of the LORD, and on his law he meditates day and night.</a:t>
            </a:r>
          </a:p>
          <a:p>
            <a:r>
              <a:rPr lang="en-US" dirty="0"/>
              <a:t>Joshua 1:8-This book of the law shall not depart out of your mouth, but you shall meditate on it day and night, that you may be careful to do according to all that is written in it; for then you shall make your way prosperous, and then you shall have good success.</a:t>
            </a:r>
          </a:p>
          <a:p>
            <a:r>
              <a:rPr lang="en-US" dirty="0"/>
              <a:t>2 Timothy 3:16-All scripture is inspired by God and profitable for teaching, for reproof, for correction, and for training in righteousness</a:t>
            </a:r>
          </a:p>
        </p:txBody>
      </p:sp>
    </p:spTree>
    <p:extLst>
      <p:ext uri="{BB962C8B-B14F-4D97-AF65-F5344CB8AC3E}">
        <p14:creationId xmlns:p14="http://schemas.microsoft.com/office/powerpoint/2010/main" val="53178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6B994-4B5E-874F-9079-B459B3493870}"/>
              </a:ext>
            </a:extLst>
          </p:cNvPr>
          <p:cNvSpPr>
            <a:spLocks noGrp="1"/>
          </p:cNvSpPr>
          <p:nvPr>
            <p:ph type="title"/>
          </p:nvPr>
        </p:nvSpPr>
        <p:spPr/>
        <p:txBody>
          <a:bodyPr/>
          <a:lstStyle/>
          <a:p>
            <a:pPr algn="ctr"/>
            <a:r>
              <a:rPr lang="en-US" dirty="0"/>
              <a:t>Why do we need written Word?</a:t>
            </a:r>
          </a:p>
        </p:txBody>
      </p:sp>
      <p:sp>
        <p:nvSpPr>
          <p:cNvPr id="3" name="Content Placeholder 2">
            <a:extLst>
              <a:ext uri="{FF2B5EF4-FFF2-40B4-BE49-F238E27FC236}">
                <a16:creationId xmlns:a16="http://schemas.microsoft.com/office/drawing/2014/main" id="{614542D1-B11C-4747-BB45-E60933431E4C}"/>
              </a:ext>
            </a:extLst>
          </p:cNvPr>
          <p:cNvSpPr>
            <a:spLocks noGrp="1"/>
          </p:cNvSpPr>
          <p:nvPr>
            <p:ph idx="1"/>
          </p:nvPr>
        </p:nvSpPr>
        <p:spPr/>
        <p:txBody>
          <a:bodyPr/>
          <a:lstStyle/>
          <a:p>
            <a:r>
              <a:rPr lang="en-US" dirty="0"/>
              <a:t>Do not add or detract</a:t>
            </a:r>
          </a:p>
          <a:p>
            <a:r>
              <a:rPr lang="en-US" dirty="0"/>
              <a:t>How would we know what to obey?</a:t>
            </a:r>
          </a:p>
          <a:p>
            <a:r>
              <a:rPr lang="en-US" dirty="0"/>
              <a:t>How would we know its from God?</a:t>
            </a:r>
          </a:p>
        </p:txBody>
      </p:sp>
    </p:spTree>
    <p:extLst>
      <p:ext uri="{BB962C8B-B14F-4D97-AF65-F5344CB8AC3E}">
        <p14:creationId xmlns:p14="http://schemas.microsoft.com/office/powerpoint/2010/main" val="1420315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FFFC5-4B38-4E44-B79D-97807BC2F530}"/>
              </a:ext>
            </a:extLst>
          </p:cNvPr>
          <p:cNvSpPr>
            <a:spLocks noGrp="1"/>
          </p:cNvSpPr>
          <p:nvPr>
            <p:ph type="title"/>
          </p:nvPr>
        </p:nvSpPr>
        <p:spPr/>
        <p:txBody>
          <a:bodyPr/>
          <a:lstStyle/>
          <a:p>
            <a:pPr algn="ctr"/>
            <a:r>
              <a:rPr lang="en-US" dirty="0"/>
              <a:t>How did we get written Word?</a:t>
            </a:r>
          </a:p>
        </p:txBody>
      </p:sp>
      <p:sp>
        <p:nvSpPr>
          <p:cNvPr id="3" name="Content Placeholder 2">
            <a:extLst>
              <a:ext uri="{FF2B5EF4-FFF2-40B4-BE49-F238E27FC236}">
                <a16:creationId xmlns:a16="http://schemas.microsoft.com/office/drawing/2014/main" id="{6667C871-73BC-AA4D-A934-ADEFBA4E5701}"/>
              </a:ext>
            </a:extLst>
          </p:cNvPr>
          <p:cNvSpPr>
            <a:spLocks noGrp="1"/>
          </p:cNvSpPr>
          <p:nvPr>
            <p:ph idx="1"/>
          </p:nvPr>
        </p:nvSpPr>
        <p:spPr/>
        <p:txBody>
          <a:bodyPr/>
          <a:lstStyle/>
          <a:p>
            <a:r>
              <a:rPr lang="en-US" dirty="0"/>
              <a:t>Starts with 10 Commandments</a:t>
            </a:r>
          </a:p>
          <a:p>
            <a:r>
              <a:rPr lang="en-US" dirty="0"/>
              <a:t>Deuteronomy 31:24-26-When Moses had finished writing the words of this law in a book, to the very end, Moses commanded the Levites who carried the ark of the covenant of the LORD, "Take this book of the law, and put it by the side of the ark of the covenant of the LORD your God, that it may be there for a witness against you.</a:t>
            </a:r>
          </a:p>
          <a:p>
            <a:r>
              <a:rPr lang="en-US" dirty="0"/>
              <a:t>Exodus 17:14-And the LORD said to Moses, "Write this as a memorial in a book and recite it in the ears of Joshua, that I will utterly blot out the remembrance of </a:t>
            </a:r>
            <a:r>
              <a:rPr lang="en-US" dirty="0" err="1"/>
              <a:t>Am'alek</a:t>
            </a:r>
            <a:r>
              <a:rPr lang="en-US" dirty="0"/>
              <a:t> from under heaven.”</a:t>
            </a:r>
          </a:p>
          <a:p>
            <a:r>
              <a:rPr lang="en-US" dirty="0"/>
              <a:t>Exodus 24:4-And Moses wrote all the words of the LORD. And he rose early in the morning, and built an altar at the foot of the mountain, and twelve pillars, according to the twelve tribes of Israel</a:t>
            </a:r>
          </a:p>
          <a:p>
            <a:endParaRPr lang="en-US" dirty="0"/>
          </a:p>
        </p:txBody>
      </p:sp>
    </p:spTree>
    <p:extLst>
      <p:ext uri="{BB962C8B-B14F-4D97-AF65-F5344CB8AC3E}">
        <p14:creationId xmlns:p14="http://schemas.microsoft.com/office/powerpoint/2010/main" val="1438109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333</TotalTime>
  <Words>1612</Words>
  <Application>Microsoft Macintosh PowerPoint</Application>
  <PresentationFormat>Widescreen</PresentationFormat>
  <Paragraphs>71</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Century Gothic</vt:lpstr>
      <vt:lpstr>Garamond</vt:lpstr>
      <vt:lpstr>Savon</vt:lpstr>
      <vt:lpstr>Systematic Theology</vt:lpstr>
      <vt:lpstr>Systematic Theology</vt:lpstr>
      <vt:lpstr>Word of God-Jesus</vt:lpstr>
      <vt:lpstr>Word of God-Speech</vt:lpstr>
      <vt:lpstr>Using Humans</vt:lpstr>
      <vt:lpstr>Bible</vt:lpstr>
      <vt:lpstr>Bible</vt:lpstr>
      <vt:lpstr>Why do we need written Word?</vt:lpstr>
      <vt:lpstr>How did we get written Word?</vt:lpstr>
      <vt:lpstr>Other writers</vt:lpstr>
      <vt:lpstr>OT</vt:lpstr>
      <vt:lpstr>NT</vt:lpstr>
      <vt:lpstr>NT</vt:lpstr>
      <vt:lpstr>NT</vt:lpstr>
      <vt:lpstr>Why is the Word of God important?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Systematic Theology</dc:title>
  <dc:creator>Brian McCollum</dc:creator>
  <cp:lastModifiedBy>Brian McCollum</cp:lastModifiedBy>
  <cp:revision>14</cp:revision>
  <dcterms:created xsi:type="dcterms:W3CDTF">2019-01-09T16:54:52Z</dcterms:created>
  <dcterms:modified xsi:type="dcterms:W3CDTF">2019-01-09T22:28:42Z</dcterms:modified>
</cp:coreProperties>
</file>